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diagrams/layout1.xml" ContentType="application/vnd.openxmlformats-officedocument.drawingml.diagramLayout+xml"/>
  <Override PartName="/ppt/diagrams/data1.xml" ContentType="application/vnd.openxmlformats-officedocument.drawingml.diagramData+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autoCompressPictures="0" saveSubsetFonts="1">
  <p:sldMasterIdLst>
    <p:sldMasterId id="2147483660" r:id="rId1"/>
  </p:sldMasterIdLst>
  <p:notesMasterIdLst>
    <p:notesMasterId r:id="rId2"/>
  </p:notesMasterIdLst>
  <p:sldIdLst>
    <p:sldId id="295" r:id="rId3"/>
    <p:sldId id="296" r:id="rId4"/>
    <p:sldId id="297" r:id="rId5"/>
    <p:sldId id="298" r:id="rId6"/>
    <p:sldId id="299"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6" r:id="rId24"/>
    <p:sldId id="317" r:id="rId25"/>
    <p:sldId id="318" r:id="rId26"/>
    <p:sldId id="319" r:id="rId27"/>
    <p:sldId id="320" r:id="rId28"/>
    <p:sldId id="321" r:id="rId29"/>
    <p:sldId id="322" r:id="rId30"/>
    <p:sldId id="323" r:id="rId31"/>
    <p:sldId id="324" r:id="rId32"/>
    <p:sldId id="325" r:id="rId33"/>
    <p:sldId id="326" r:id="rId34"/>
    <p:sldId id="327" r:id="rId35"/>
    <p:sldId id="328" r:id="rId36"/>
    <p:sldId id="329" r:id="rId37"/>
    <p:sldId id="330" r:id="rId38"/>
    <p:sldId id="331" r:id="rId39"/>
    <p:sldId id="332" r:id="rId40"/>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horzBarState="maximized">
    <p:restoredLeft sz="15610"/>
    <p:restoredTop sz="95988"/>
  </p:normalViewPr>
  <p:slideViewPr>
    <p:cSldViewPr snapToGrid="0" snapToObjects="1">
      <p:cViewPr>
        <p:scale>
          <a:sx n="122" d="100"/>
          <a:sy n="122" d="100"/>
        </p:scale>
        <p:origin x="200" y="8"/>
      </p:cViewPr>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tableStyles" Target="tableStyles.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464A09-26FB-FA4C-A900-7A099B612E62}" type="doc">
      <dgm:prSet loTypeId="urn:microsoft.com/office/officeart/2005/8/layout/radial5" loCatId="" qsTypeId="urn:microsoft.com/office/officeart/2005/8/quickstyle/simple1" qsCatId="simple" csTypeId="urn:microsoft.com/office/officeart/2005/8/colors/colorful1" csCatId="colorful" phldr="1"/>
      <dgm:spPr/>
      <dgm:t>
        <a:bodyPr/>
        <a:lstStyle/>
        <a:p>
          <a:endParaRPr lang="en-US"/>
        </a:p>
      </dgm:t>
    </dgm:pt>
    <dgm:pt modelId="{DCE84AD6-4DA5-A346-AA60-0652564DE458}">
      <dgm:prSet phldrT="[Text]" custT="1"/>
      <dgm:spPr/>
      <dgm:t>
        <a:bodyPr/>
        <a:lstStyle/>
        <a:p>
          <a:r>
            <a:rPr lang="en-US" sz="1800" dirty="0"/>
            <a:t>Fake news</a:t>
          </a:r>
        </a:p>
      </dgm:t>
    </dgm:pt>
    <dgm:pt modelId="{F68B596D-F689-B143-ACD0-D46AA471D9CA}" type="parTrans" cxnId="{8B940556-48EB-8B4E-9023-8E331DF4E38E}">
      <dgm:prSet/>
      <dgm:spPr/>
      <dgm:t>
        <a:bodyPr/>
        <a:lstStyle/>
        <a:p>
          <a:endParaRPr lang="en-US" sz="1800"/>
        </a:p>
      </dgm:t>
    </dgm:pt>
    <dgm:pt modelId="{B63F2D00-D261-9E47-982C-A19446F21DCD}" type="sibTrans" cxnId="{8B940556-48EB-8B4E-9023-8E331DF4E38E}">
      <dgm:prSet/>
      <dgm:spPr/>
      <dgm:t>
        <a:bodyPr/>
        <a:lstStyle/>
        <a:p>
          <a:endParaRPr lang="en-US" sz="1800"/>
        </a:p>
      </dgm:t>
    </dgm:pt>
    <dgm:pt modelId="{BF47E9E7-EDC4-C549-A3F6-B3FCA0ED0114}">
      <dgm:prSet phldrT="[Text]" custT="1"/>
      <dgm:spPr/>
      <dgm:t>
        <a:bodyPr/>
        <a:lstStyle/>
        <a:p>
          <a:r>
            <a:rPr lang="en-US" sz="1800" dirty="0"/>
            <a:t>Fabricated news</a:t>
          </a:r>
        </a:p>
      </dgm:t>
    </dgm:pt>
    <dgm:pt modelId="{A28BA0DD-0F5E-584A-A614-6729307786BC}" type="parTrans" cxnId="{2380EA5B-E96E-F340-B25D-502CF05297BA}">
      <dgm:prSet custT="1"/>
      <dgm:spPr/>
      <dgm:t>
        <a:bodyPr/>
        <a:lstStyle/>
        <a:p>
          <a:endParaRPr lang="en-US" sz="1800"/>
        </a:p>
      </dgm:t>
    </dgm:pt>
    <dgm:pt modelId="{DC7F19CF-FF88-5F4A-AF90-6BD16184CE1F}" type="sibTrans" cxnId="{2380EA5B-E96E-F340-B25D-502CF05297BA}">
      <dgm:prSet/>
      <dgm:spPr/>
      <dgm:t>
        <a:bodyPr/>
        <a:lstStyle/>
        <a:p>
          <a:endParaRPr lang="en-US" sz="1800"/>
        </a:p>
      </dgm:t>
    </dgm:pt>
    <dgm:pt modelId="{6CC15279-17C9-5342-9BD7-F5DABF7C1981}">
      <dgm:prSet phldrT="[Text]" custT="1"/>
      <dgm:spPr/>
      <dgm:t>
        <a:bodyPr/>
        <a:lstStyle/>
        <a:p>
          <a:r>
            <a:rPr lang="en-US" sz="1800" dirty="0"/>
            <a:t>Parody/satire news</a:t>
          </a:r>
        </a:p>
      </dgm:t>
    </dgm:pt>
    <dgm:pt modelId="{76426523-5061-4B41-8DD3-8B433F0A1037}" type="parTrans" cxnId="{9AA89E96-AEF8-734C-B91A-E513584E19F3}">
      <dgm:prSet custT="1"/>
      <dgm:spPr/>
      <dgm:t>
        <a:bodyPr/>
        <a:lstStyle/>
        <a:p>
          <a:endParaRPr lang="en-US" sz="1800"/>
        </a:p>
      </dgm:t>
    </dgm:pt>
    <dgm:pt modelId="{EF219384-E86D-D048-B11C-EB15D4FFFF74}" type="sibTrans" cxnId="{9AA89E96-AEF8-734C-B91A-E513584E19F3}">
      <dgm:prSet/>
      <dgm:spPr/>
      <dgm:t>
        <a:bodyPr/>
        <a:lstStyle/>
        <a:p>
          <a:endParaRPr lang="en-US" sz="1800"/>
        </a:p>
      </dgm:t>
    </dgm:pt>
    <dgm:pt modelId="{B16ADCD9-85DF-0440-8BE0-EF2D2F12C572}">
      <dgm:prSet phldrT="[Text]" custT="1"/>
      <dgm:spPr/>
      <dgm:t>
        <a:bodyPr/>
        <a:lstStyle/>
        <a:p>
          <a:r>
            <a:rPr lang="en-US" sz="1800" dirty="0"/>
            <a:t>Propaganda</a:t>
          </a:r>
        </a:p>
      </dgm:t>
    </dgm:pt>
    <dgm:pt modelId="{13A54828-F7EC-5344-95B5-B221BB98D12D}" type="parTrans" cxnId="{2C236A6D-BC61-4347-B540-DE94D38345F2}">
      <dgm:prSet custT="1"/>
      <dgm:spPr/>
      <dgm:t>
        <a:bodyPr/>
        <a:lstStyle/>
        <a:p>
          <a:endParaRPr lang="en-US" sz="1800"/>
        </a:p>
      </dgm:t>
    </dgm:pt>
    <dgm:pt modelId="{E1EAA8B7-0FAE-CA43-AA3D-04937DD4CB84}" type="sibTrans" cxnId="{2C236A6D-BC61-4347-B540-DE94D38345F2}">
      <dgm:prSet/>
      <dgm:spPr/>
      <dgm:t>
        <a:bodyPr/>
        <a:lstStyle/>
        <a:p>
          <a:endParaRPr lang="en-US" sz="1800"/>
        </a:p>
      </dgm:t>
    </dgm:pt>
    <dgm:pt modelId="{7D286A22-E597-4048-A2EF-EA7B8F808F6C}">
      <dgm:prSet phldrT="[Text]" custT="1"/>
      <dgm:spPr/>
      <dgm:t>
        <a:bodyPr/>
        <a:lstStyle/>
        <a:p>
          <a:r>
            <a:rPr lang="en-US" sz="1800" dirty="0"/>
            <a:t>Disinformation</a:t>
          </a:r>
        </a:p>
      </dgm:t>
    </dgm:pt>
    <dgm:pt modelId="{6F105B2A-9A3E-5B43-99A6-3927845634B6}" type="parTrans" cxnId="{9B391FE7-4BF6-F142-A1ED-6A6349EE2D82}">
      <dgm:prSet custT="1"/>
      <dgm:spPr/>
      <dgm:t>
        <a:bodyPr/>
        <a:lstStyle/>
        <a:p>
          <a:endParaRPr lang="en-US" sz="1800"/>
        </a:p>
      </dgm:t>
    </dgm:pt>
    <dgm:pt modelId="{67C57470-4820-B749-BDD7-D62E45152EB7}" type="sibTrans" cxnId="{9B391FE7-4BF6-F142-A1ED-6A6349EE2D82}">
      <dgm:prSet/>
      <dgm:spPr/>
      <dgm:t>
        <a:bodyPr/>
        <a:lstStyle/>
        <a:p>
          <a:endParaRPr lang="en-US" sz="1800"/>
        </a:p>
      </dgm:t>
    </dgm:pt>
    <dgm:pt modelId="{29B684D8-A9EB-CC4E-AD0A-941D2AF2C495}">
      <dgm:prSet custT="1"/>
      <dgm:spPr/>
      <dgm:t>
        <a:bodyPr/>
        <a:lstStyle/>
        <a:p>
          <a:r>
            <a:rPr lang="en-US" sz="1800" dirty="0"/>
            <a:t>Clickbait news</a:t>
          </a:r>
        </a:p>
      </dgm:t>
    </dgm:pt>
    <dgm:pt modelId="{2D16C0D5-9CD8-684A-965D-DA4F0C7BF7AE}" type="parTrans" cxnId="{40AECEA9-C155-8D49-9C5F-7D5418174F73}">
      <dgm:prSet custT="1"/>
      <dgm:spPr/>
      <dgm:t>
        <a:bodyPr/>
        <a:lstStyle/>
        <a:p>
          <a:endParaRPr lang="en-US" sz="1800"/>
        </a:p>
      </dgm:t>
    </dgm:pt>
    <dgm:pt modelId="{97E14BDF-B488-7740-BCBB-AB8496E09815}" type="sibTrans" cxnId="{40AECEA9-C155-8D49-9C5F-7D5418174F73}">
      <dgm:prSet/>
      <dgm:spPr/>
      <dgm:t>
        <a:bodyPr/>
        <a:lstStyle/>
        <a:p>
          <a:endParaRPr lang="en-US" sz="1800"/>
        </a:p>
      </dgm:t>
    </dgm:pt>
    <dgm:pt modelId="{48BE835F-A4BB-BB42-A793-5EA5AD702301}">
      <dgm:prSet custT="1"/>
      <dgm:spPr/>
      <dgm:t>
        <a:bodyPr/>
        <a:lstStyle/>
        <a:p>
          <a:r>
            <a:rPr lang="en-US" sz="1800" dirty="0"/>
            <a:t>Misinformation</a:t>
          </a:r>
        </a:p>
      </dgm:t>
    </dgm:pt>
    <dgm:pt modelId="{196FE0D6-BFDD-374E-B333-2B63CC30E5EE}" type="parTrans" cxnId="{9D8FCFF8-17CE-8547-BA67-EC17D1860E04}">
      <dgm:prSet custT="1"/>
      <dgm:spPr/>
      <dgm:t>
        <a:bodyPr/>
        <a:lstStyle/>
        <a:p>
          <a:endParaRPr lang="en-US" sz="1800"/>
        </a:p>
      </dgm:t>
    </dgm:pt>
    <dgm:pt modelId="{6101DB93-31E7-8E41-A2DD-20E090790EA0}" type="sibTrans" cxnId="{9D8FCFF8-17CE-8547-BA67-EC17D1860E04}">
      <dgm:prSet/>
      <dgm:spPr/>
      <dgm:t>
        <a:bodyPr/>
        <a:lstStyle/>
        <a:p>
          <a:endParaRPr lang="en-US" sz="1800"/>
        </a:p>
      </dgm:t>
    </dgm:pt>
    <dgm:pt modelId="{75D14601-260D-2144-A91E-AB1F2E7FD9FC}" type="pres">
      <dgm:prSet presAssocID="{FC464A09-26FB-FA4C-A900-7A099B612E62}" presName="Name0" presStyleCnt="0">
        <dgm:presLayoutVars>
          <dgm:chMax val="1"/>
          <dgm:dir/>
          <dgm:animLvl val="ctr"/>
          <dgm:resizeHandles val="exact"/>
        </dgm:presLayoutVars>
      </dgm:prSet>
      <dgm:spPr/>
    </dgm:pt>
    <dgm:pt modelId="{FBEAD34C-9BDB-FA49-9F8E-C35BD68418C4}" type="pres">
      <dgm:prSet presAssocID="{DCE84AD6-4DA5-A346-AA60-0652564DE458}" presName="centerShape" presStyleLbl="node0" presStyleIdx="0" presStyleCnt="1"/>
      <dgm:spPr/>
    </dgm:pt>
    <dgm:pt modelId="{18B940E8-959D-0446-8C3A-FCE40E737130}" type="pres">
      <dgm:prSet presAssocID="{A28BA0DD-0F5E-584A-A614-6729307786BC}" presName="parTrans" presStyleLbl="sibTrans2D1" presStyleIdx="0" presStyleCnt="6"/>
      <dgm:spPr/>
    </dgm:pt>
    <dgm:pt modelId="{153C8133-23A8-AA48-953C-58E129DBA878}" type="pres">
      <dgm:prSet presAssocID="{A28BA0DD-0F5E-584A-A614-6729307786BC}" presName="connectorText" presStyleLbl="sibTrans2D1" presStyleIdx="0" presStyleCnt="6"/>
      <dgm:spPr/>
    </dgm:pt>
    <dgm:pt modelId="{025473E1-1AFB-3F4A-8BBC-AAED7640EEFC}" type="pres">
      <dgm:prSet presAssocID="{BF47E9E7-EDC4-C549-A3F6-B3FCA0ED0114}" presName="node" presStyleLbl="node1" presStyleIdx="0" presStyleCnt="6">
        <dgm:presLayoutVars>
          <dgm:bulletEnabled val="1"/>
        </dgm:presLayoutVars>
      </dgm:prSet>
      <dgm:spPr/>
    </dgm:pt>
    <dgm:pt modelId="{E9BDE2DC-8AEB-484D-A60A-B890396C93CB}" type="pres">
      <dgm:prSet presAssocID="{2D16C0D5-9CD8-684A-965D-DA4F0C7BF7AE}" presName="parTrans" presStyleLbl="sibTrans2D1" presStyleIdx="1" presStyleCnt="6"/>
      <dgm:spPr/>
    </dgm:pt>
    <dgm:pt modelId="{7084671E-6C02-C844-AA12-52FCB8ACAF1C}" type="pres">
      <dgm:prSet presAssocID="{2D16C0D5-9CD8-684A-965D-DA4F0C7BF7AE}" presName="connectorText" presStyleLbl="sibTrans2D1" presStyleIdx="1" presStyleCnt="6"/>
      <dgm:spPr/>
    </dgm:pt>
    <dgm:pt modelId="{295C1905-F941-7241-9B58-96C6EA4D8D52}" type="pres">
      <dgm:prSet presAssocID="{29B684D8-A9EB-CC4E-AD0A-941D2AF2C495}" presName="node" presStyleLbl="node1" presStyleIdx="1" presStyleCnt="6">
        <dgm:presLayoutVars>
          <dgm:bulletEnabled val="1"/>
        </dgm:presLayoutVars>
      </dgm:prSet>
      <dgm:spPr/>
    </dgm:pt>
    <dgm:pt modelId="{0461E197-390E-3C41-9C8F-45BC7B42A7DD}" type="pres">
      <dgm:prSet presAssocID="{76426523-5061-4B41-8DD3-8B433F0A1037}" presName="parTrans" presStyleLbl="sibTrans2D1" presStyleIdx="2" presStyleCnt="6"/>
      <dgm:spPr/>
    </dgm:pt>
    <dgm:pt modelId="{4ABB8F9A-C48E-0947-A1B5-AF784D4B5361}" type="pres">
      <dgm:prSet presAssocID="{76426523-5061-4B41-8DD3-8B433F0A1037}" presName="connectorText" presStyleLbl="sibTrans2D1" presStyleIdx="2" presStyleCnt="6"/>
      <dgm:spPr/>
    </dgm:pt>
    <dgm:pt modelId="{B5BBA2DB-2D95-6A41-9869-241BDDF3C60C}" type="pres">
      <dgm:prSet presAssocID="{6CC15279-17C9-5342-9BD7-F5DABF7C1981}" presName="node" presStyleLbl="node1" presStyleIdx="2" presStyleCnt="6">
        <dgm:presLayoutVars>
          <dgm:bulletEnabled val="1"/>
        </dgm:presLayoutVars>
      </dgm:prSet>
      <dgm:spPr/>
    </dgm:pt>
    <dgm:pt modelId="{0ABD3658-5E5A-F041-A8E3-A4B8B2EB8A82}" type="pres">
      <dgm:prSet presAssocID="{13A54828-F7EC-5344-95B5-B221BB98D12D}" presName="parTrans" presStyleLbl="sibTrans2D1" presStyleIdx="3" presStyleCnt="6"/>
      <dgm:spPr/>
    </dgm:pt>
    <dgm:pt modelId="{62E19921-72A4-134E-AA16-EA1FE6E69F7D}" type="pres">
      <dgm:prSet presAssocID="{13A54828-F7EC-5344-95B5-B221BB98D12D}" presName="connectorText" presStyleLbl="sibTrans2D1" presStyleIdx="3" presStyleCnt="6"/>
      <dgm:spPr/>
    </dgm:pt>
    <dgm:pt modelId="{80A78A2B-E47A-9845-911C-CE51BA21758B}" type="pres">
      <dgm:prSet presAssocID="{B16ADCD9-85DF-0440-8BE0-EF2D2F12C572}" presName="node" presStyleLbl="node1" presStyleIdx="3" presStyleCnt="6">
        <dgm:presLayoutVars>
          <dgm:bulletEnabled val="1"/>
        </dgm:presLayoutVars>
      </dgm:prSet>
      <dgm:spPr/>
    </dgm:pt>
    <dgm:pt modelId="{CD18F0BF-9EF9-0B47-8770-777E3126E258}" type="pres">
      <dgm:prSet presAssocID="{196FE0D6-BFDD-374E-B333-2B63CC30E5EE}" presName="parTrans" presStyleLbl="sibTrans2D1" presStyleIdx="4" presStyleCnt="6"/>
      <dgm:spPr/>
    </dgm:pt>
    <dgm:pt modelId="{1D525B53-B5CE-9F48-BDFE-DFD366BDC7EB}" type="pres">
      <dgm:prSet presAssocID="{196FE0D6-BFDD-374E-B333-2B63CC30E5EE}" presName="connectorText" presStyleLbl="sibTrans2D1" presStyleIdx="4" presStyleCnt="6"/>
      <dgm:spPr/>
    </dgm:pt>
    <dgm:pt modelId="{67218496-87E5-E740-9128-515CDA80E46B}" type="pres">
      <dgm:prSet presAssocID="{48BE835F-A4BB-BB42-A793-5EA5AD702301}" presName="node" presStyleLbl="node1" presStyleIdx="4" presStyleCnt="6">
        <dgm:presLayoutVars>
          <dgm:bulletEnabled val="1"/>
        </dgm:presLayoutVars>
      </dgm:prSet>
      <dgm:spPr/>
    </dgm:pt>
    <dgm:pt modelId="{A5641579-FE50-7243-AC8D-EC1DD8751A55}" type="pres">
      <dgm:prSet presAssocID="{6F105B2A-9A3E-5B43-99A6-3927845634B6}" presName="parTrans" presStyleLbl="sibTrans2D1" presStyleIdx="5" presStyleCnt="6"/>
      <dgm:spPr/>
    </dgm:pt>
    <dgm:pt modelId="{2B3271B5-917B-5D42-840C-396A89D98BF0}" type="pres">
      <dgm:prSet presAssocID="{6F105B2A-9A3E-5B43-99A6-3927845634B6}" presName="connectorText" presStyleLbl="sibTrans2D1" presStyleIdx="5" presStyleCnt="6"/>
      <dgm:spPr/>
    </dgm:pt>
    <dgm:pt modelId="{7189FCC8-56ED-A540-9B9D-854E20E2A9A4}" type="pres">
      <dgm:prSet presAssocID="{7D286A22-E597-4048-A2EF-EA7B8F808F6C}" presName="node" presStyleLbl="node1" presStyleIdx="5" presStyleCnt="6">
        <dgm:presLayoutVars>
          <dgm:bulletEnabled val="1"/>
        </dgm:presLayoutVars>
      </dgm:prSet>
      <dgm:spPr/>
    </dgm:pt>
  </dgm:ptLst>
  <dgm:cxnLst>
    <dgm:cxn modelId="{7FC2680A-FE25-544C-AD61-702E244A57C9}" type="presOf" srcId="{13A54828-F7EC-5344-95B5-B221BB98D12D}" destId="{0ABD3658-5E5A-F041-A8E3-A4B8B2EB8A82}" srcOrd="0" destOrd="0" presId="urn:microsoft.com/office/officeart/2005/8/layout/radial5"/>
    <dgm:cxn modelId="{A3AB950C-442B-6148-9A13-438722012904}" type="presOf" srcId="{DCE84AD6-4DA5-A346-AA60-0652564DE458}" destId="{FBEAD34C-9BDB-FA49-9F8E-C35BD68418C4}" srcOrd="0" destOrd="0" presId="urn:microsoft.com/office/officeart/2005/8/layout/radial5"/>
    <dgm:cxn modelId="{6140BA0F-A475-1B4A-A6B4-02921D386BAD}" type="presOf" srcId="{A28BA0DD-0F5E-584A-A614-6729307786BC}" destId="{153C8133-23A8-AA48-953C-58E129DBA878}" srcOrd="1" destOrd="0" presId="urn:microsoft.com/office/officeart/2005/8/layout/radial5"/>
    <dgm:cxn modelId="{2D00F012-D55E-1641-8996-C89D61F63896}" type="presOf" srcId="{2D16C0D5-9CD8-684A-965D-DA4F0C7BF7AE}" destId="{E9BDE2DC-8AEB-484D-A60A-B890396C93CB}" srcOrd="0" destOrd="0" presId="urn:microsoft.com/office/officeart/2005/8/layout/radial5"/>
    <dgm:cxn modelId="{C80A0B21-1E8D-6142-A478-A77A6BB845CA}" type="presOf" srcId="{76426523-5061-4B41-8DD3-8B433F0A1037}" destId="{0461E197-390E-3C41-9C8F-45BC7B42A7DD}" srcOrd="0" destOrd="0" presId="urn:microsoft.com/office/officeart/2005/8/layout/radial5"/>
    <dgm:cxn modelId="{E3CAE522-9B8D-E945-8D85-AC5F46725ECD}" type="presOf" srcId="{A28BA0DD-0F5E-584A-A614-6729307786BC}" destId="{18B940E8-959D-0446-8C3A-FCE40E737130}" srcOrd="0" destOrd="0" presId="urn:microsoft.com/office/officeart/2005/8/layout/radial5"/>
    <dgm:cxn modelId="{B1E30525-CBA9-0A4B-ACAA-49A9C73CA4DC}" type="presOf" srcId="{196FE0D6-BFDD-374E-B333-2B63CC30E5EE}" destId="{1D525B53-B5CE-9F48-BDFE-DFD366BDC7EB}" srcOrd="1" destOrd="0" presId="urn:microsoft.com/office/officeart/2005/8/layout/radial5"/>
    <dgm:cxn modelId="{31B9FF27-FB93-6B4E-8ACF-504A6B55D7BF}" type="presOf" srcId="{FC464A09-26FB-FA4C-A900-7A099B612E62}" destId="{75D14601-260D-2144-A91E-AB1F2E7FD9FC}" srcOrd="0" destOrd="0" presId="urn:microsoft.com/office/officeart/2005/8/layout/radial5"/>
    <dgm:cxn modelId="{87F92B39-EDB1-1A47-A7ED-00AB3C3FA460}" type="presOf" srcId="{196FE0D6-BFDD-374E-B333-2B63CC30E5EE}" destId="{CD18F0BF-9EF9-0B47-8770-777E3126E258}" srcOrd="0" destOrd="0" presId="urn:microsoft.com/office/officeart/2005/8/layout/radial5"/>
    <dgm:cxn modelId="{8B940556-48EB-8B4E-9023-8E331DF4E38E}" srcId="{FC464A09-26FB-FA4C-A900-7A099B612E62}" destId="{DCE84AD6-4DA5-A346-AA60-0652564DE458}" srcOrd="0" destOrd="0" parTransId="{F68B596D-F689-B143-ACD0-D46AA471D9CA}" sibTransId="{B63F2D00-D261-9E47-982C-A19446F21DCD}"/>
    <dgm:cxn modelId="{2380EA5B-E96E-F340-B25D-502CF05297BA}" srcId="{DCE84AD6-4DA5-A346-AA60-0652564DE458}" destId="{BF47E9E7-EDC4-C549-A3F6-B3FCA0ED0114}" srcOrd="0" destOrd="0" parTransId="{A28BA0DD-0F5E-584A-A614-6729307786BC}" sibTransId="{DC7F19CF-FF88-5F4A-AF90-6BD16184CE1F}"/>
    <dgm:cxn modelId="{62A0C45E-AAFC-AC44-9B15-7A3CF40754EB}" type="presOf" srcId="{6F105B2A-9A3E-5B43-99A6-3927845634B6}" destId="{A5641579-FE50-7243-AC8D-EC1DD8751A55}" srcOrd="0" destOrd="0" presId="urn:microsoft.com/office/officeart/2005/8/layout/radial5"/>
    <dgm:cxn modelId="{330C2C64-63DA-224F-B42E-C820F68D8312}" type="presOf" srcId="{2D16C0D5-9CD8-684A-965D-DA4F0C7BF7AE}" destId="{7084671E-6C02-C844-AA12-52FCB8ACAF1C}" srcOrd="1" destOrd="0" presId="urn:microsoft.com/office/officeart/2005/8/layout/radial5"/>
    <dgm:cxn modelId="{2C236A6D-BC61-4347-B540-DE94D38345F2}" srcId="{DCE84AD6-4DA5-A346-AA60-0652564DE458}" destId="{B16ADCD9-85DF-0440-8BE0-EF2D2F12C572}" srcOrd="3" destOrd="0" parTransId="{13A54828-F7EC-5344-95B5-B221BB98D12D}" sibTransId="{E1EAA8B7-0FAE-CA43-AA3D-04937DD4CB84}"/>
    <dgm:cxn modelId="{4F5C0271-5B4B-974E-B57B-07886A96AAD6}" type="presOf" srcId="{48BE835F-A4BB-BB42-A793-5EA5AD702301}" destId="{67218496-87E5-E740-9128-515CDA80E46B}" srcOrd="0" destOrd="0" presId="urn:microsoft.com/office/officeart/2005/8/layout/radial5"/>
    <dgm:cxn modelId="{DCCDE673-5A5F-724F-9155-C3476328B35B}" type="presOf" srcId="{6CC15279-17C9-5342-9BD7-F5DABF7C1981}" destId="{B5BBA2DB-2D95-6A41-9869-241BDDF3C60C}" srcOrd="0" destOrd="0" presId="urn:microsoft.com/office/officeart/2005/8/layout/radial5"/>
    <dgm:cxn modelId="{9FAC3778-360D-0244-A88A-13E885F7BF84}" type="presOf" srcId="{76426523-5061-4B41-8DD3-8B433F0A1037}" destId="{4ABB8F9A-C48E-0947-A1B5-AF784D4B5361}" srcOrd="1" destOrd="0" presId="urn:microsoft.com/office/officeart/2005/8/layout/radial5"/>
    <dgm:cxn modelId="{7E73CD7E-9A7B-1F44-81E9-4F487E5EC0B0}" type="presOf" srcId="{13A54828-F7EC-5344-95B5-B221BB98D12D}" destId="{62E19921-72A4-134E-AA16-EA1FE6E69F7D}" srcOrd="1" destOrd="0" presId="urn:microsoft.com/office/officeart/2005/8/layout/radial5"/>
    <dgm:cxn modelId="{83E2B981-DF4E-5D43-8F0C-6039FB0B63FA}" type="presOf" srcId="{29B684D8-A9EB-CC4E-AD0A-941D2AF2C495}" destId="{295C1905-F941-7241-9B58-96C6EA4D8D52}" srcOrd="0" destOrd="0" presId="urn:microsoft.com/office/officeart/2005/8/layout/radial5"/>
    <dgm:cxn modelId="{9AA89E96-AEF8-734C-B91A-E513584E19F3}" srcId="{DCE84AD6-4DA5-A346-AA60-0652564DE458}" destId="{6CC15279-17C9-5342-9BD7-F5DABF7C1981}" srcOrd="2" destOrd="0" parTransId="{76426523-5061-4B41-8DD3-8B433F0A1037}" sibTransId="{EF219384-E86D-D048-B11C-EB15D4FFFF74}"/>
    <dgm:cxn modelId="{40AECEA9-C155-8D49-9C5F-7D5418174F73}" srcId="{DCE84AD6-4DA5-A346-AA60-0652564DE458}" destId="{29B684D8-A9EB-CC4E-AD0A-941D2AF2C495}" srcOrd="1" destOrd="0" parTransId="{2D16C0D5-9CD8-684A-965D-DA4F0C7BF7AE}" sibTransId="{97E14BDF-B488-7740-BCBB-AB8496E09815}"/>
    <dgm:cxn modelId="{B24917AC-528D-4A4C-8C82-E50867260893}" type="presOf" srcId="{7D286A22-E597-4048-A2EF-EA7B8F808F6C}" destId="{7189FCC8-56ED-A540-9B9D-854E20E2A9A4}" srcOrd="0" destOrd="0" presId="urn:microsoft.com/office/officeart/2005/8/layout/radial5"/>
    <dgm:cxn modelId="{49A63DCB-20DE-024F-906C-A5AFE9FF2232}" type="presOf" srcId="{6F105B2A-9A3E-5B43-99A6-3927845634B6}" destId="{2B3271B5-917B-5D42-840C-396A89D98BF0}" srcOrd="1" destOrd="0" presId="urn:microsoft.com/office/officeart/2005/8/layout/radial5"/>
    <dgm:cxn modelId="{582049D1-55DA-4B4B-9ACE-D3D3765B2F3D}" type="presOf" srcId="{BF47E9E7-EDC4-C549-A3F6-B3FCA0ED0114}" destId="{025473E1-1AFB-3F4A-8BBC-AAED7640EEFC}" srcOrd="0" destOrd="0" presId="urn:microsoft.com/office/officeart/2005/8/layout/radial5"/>
    <dgm:cxn modelId="{9B391FE7-4BF6-F142-A1ED-6A6349EE2D82}" srcId="{DCE84AD6-4DA5-A346-AA60-0652564DE458}" destId="{7D286A22-E597-4048-A2EF-EA7B8F808F6C}" srcOrd="5" destOrd="0" parTransId="{6F105B2A-9A3E-5B43-99A6-3927845634B6}" sibTransId="{67C57470-4820-B749-BDD7-D62E45152EB7}"/>
    <dgm:cxn modelId="{2B5459F7-855B-8942-8C56-0C14BC0EB4A0}" type="presOf" srcId="{B16ADCD9-85DF-0440-8BE0-EF2D2F12C572}" destId="{80A78A2B-E47A-9845-911C-CE51BA21758B}" srcOrd="0" destOrd="0" presId="urn:microsoft.com/office/officeart/2005/8/layout/radial5"/>
    <dgm:cxn modelId="{9D8FCFF8-17CE-8547-BA67-EC17D1860E04}" srcId="{DCE84AD6-4DA5-A346-AA60-0652564DE458}" destId="{48BE835F-A4BB-BB42-A793-5EA5AD702301}" srcOrd="4" destOrd="0" parTransId="{196FE0D6-BFDD-374E-B333-2B63CC30E5EE}" sibTransId="{6101DB93-31E7-8E41-A2DD-20E090790EA0}"/>
    <dgm:cxn modelId="{8918ADF4-DCFE-D243-B442-F58A112A7C1B}" type="presParOf" srcId="{75D14601-260D-2144-A91E-AB1F2E7FD9FC}" destId="{FBEAD34C-9BDB-FA49-9F8E-C35BD68418C4}" srcOrd="0" destOrd="0" presId="urn:microsoft.com/office/officeart/2005/8/layout/radial5"/>
    <dgm:cxn modelId="{C27A5BA4-5768-1A45-96DF-A59E0B5A277F}" type="presParOf" srcId="{75D14601-260D-2144-A91E-AB1F2E7FD9FC}" destId="{18B940E8-959D-0446-8C3A-FCE40E737130}" srcOrd="1" destOrd="0" presId="urn:microsoft.com/office/officeart/2005/8/layout/radial5"/>
    <dgm:cxn modelId="{E0D5B127-9ED2-244C-8598-B01A015740BB}" type="presParOf" srcId="{18B940E8-959D-0446-8C3A-FCE40E737130}" destId="{153C8133-23A8-AA48-953C-58E129DBA878}" srcOrd="0" destOrd="0" presId="urn:microsoft.com/office/officeart/2005/8/layout/radial5"/>
    <dgm:cxn modelId="{B8466B3D-14C4-494F-9DB6-C13FB6AB6959}" type="presParOf" srcId="{75D14601-260D-2144-A91E-AB1F2E7FD9FC}" destId="{025473E1-1AFB-3F4A-8BBC-AAED7640EEFC}" srcOrd="2" destOrd="0" presId="urn:microsoft.com/office/officeart/2005/8/layout/radial5"/>
    <dgm:cxn modelId="{83AF4518-666C-0C47-87C6-67F8AEECF5E7}" type="presParOf" srcId="{75D14601-260D-2144-A91E-AB1F2E7FD9FC}" destId="{E9BDE2DC-8AEB-484D-A60A-B890396C93CB}" srcOrd="3" destOrd="0" presId="urn:microsoft.com/office/officeart/2005/8/layout/radial5"/>
    <dgm:cxn modelId="{82A2CD94-5985-744D-994E-F1DBC98C94DE}" type="presParOf" srcId="{E9BDE2DC-8AEB-484D-A60A-B890396C93CB}" destId="{7084671E-6C02-C844-AA12-52FCB8ACAF1C}" srcOrd="0" destOrd="0" presId="urn:microsoft.com/office/officeart/2005/8/layout/radial5"/>
    <dgm:cxn modelId="{0D3817B2-F42F-354E-97DE-9E54D0395770}" type="presParOf" srcId="{75D14601-260D-2144-A91E-AB1F2E7FD9FC}" destId="{295C1905-F941-7241-9B58-96C6EA4D8D52}" srcOrd="4" destOrd="0" presId="urn:microsoft.com/office/officeart/2005/8/layout/radial5"/>
    <dgm:cxn modelId="{71F87827-E8BB-1042-A960-40CDFE3B23C4}" type="presParOf" srcId="{75D14601-260D-2144-A91E-AB1F2E7FD9FC}" destId="{0461E197-390E-3C41-9C8F-45BC7B42A7DD}" srcOrd="5" destOrd="0" presId="urn:microsoft.com/office/officeart/2005/8/layout/radial5"/>
    <dgm:cxn modelId="{B87C407A-E35E-1D4F-A464-E3F7368F222A}" type="presParOf" srcId="{0461E197-390E-3C41-9C8F-45BC7B42A7DD}" destId="{4ABB8F9A-C48E-0947-A1B5-AF784D4B5361}" srcOrd="0" destOrd="0" presId="urn:microsoft.com/office/officeart/2005/8/layout/radial5"/>
    <dgm:cxn modelId="{8548924F-BF3F-4543-A9CE-6A262D9180EE}" type="presParOf" srcId="{75D14601-260D-2144-A91E-AB1F2E7FD9FC}" destId="{B5BBA2DB-2D95-6A41-9869-241BDDF3C60C}" srcOrd="6" destOrd="0" presId="urn:microsoft.com/office/officeart/2005/8/layout/radial5"/>
    <dgm:cxn modelId="{8EF95A09-BCA7-B442-AECE-9DAEFA24E093}" type="presParOf" srcId="{75D14601-260D-2144-A91E-AB1F2E7FD9FC}" destId="{0ABD3658-5E5A-F041-A8E3-A4B8B2EB8A82}" srcOrd="7" destOrd="0" presId="urn:microsoft.com/office/officeart/2005/8/layout/radial5"/>
    <dgm:cxn modelId="{EBF49625-030C-3C48-8095-B8C17564BFB3}" type="presParOf" srcId="{0ABD3658-5E5A-F041-A8E3-A4B8B2EB8A82}" destId="{62E19921-72A4-134E-AA16-EA1FE6E69F7D}" srcOrd="0" destOrd="0" presId="urn:microsoft.com/office/officeart/2005/8/layout/radial5"/>
    <dgm:cxn modelId="{F955655C-560B-5546-BFF3-9A51B6A883F6}" type="presParOf" srcId="{75D14601-260D-2144-A91E-AB1F2E7FD9FC}" destId="{80A78A2B-E47A-9845-911C-CE51BA21758B}" srcOrd="8" destOrd="0" presId="urn:microsoft.com/office/officeart/2005/8/layout/radial5"/>
    <dgm:cxn modelId="{EDC47B5E-5737-A446-99A9-725D5C24C00E}" type="presParOf" srcId="{75D14601-260D-2144-A91E-AB1F2E7FD9FC}" destId="{CD18F0BF-9EF9-0B47-8770-777E3126E258}" srcOrd="9" destOrd="0" presId="urn:microsoft.com/office/officeart/2005/8/layout/radial5"/>
    <dgm:cxn modelId="{9D24720E-6F2D-4041-B9E2-BE93CECF3E1C}" type="presParOf" srcId="{CD18F0BF-9EF9-0B47-8770-777E3126E258}" destId="{1D525B53-B5CE-9F48-BDFE-DFD366BDC7EB}" srcOrd="0" destOrd="0" presId="urn:microsoft.com/office/officeart/2005/8/layout/radial5"/>
    <dgm:cxn modelId="{9BFA41AF-6A36-4E4E-9E1F-A64BE34D2D69}" type="presParOf" srcId="{75D14601-260D-2144-A91E-AB1F2E7FD9FC}" destId="{67218496-87E5-E740-9128-515CDA80E46B}" srcOrd="10" destOrd="0" presId="urn:microsoft.com/office/officeart/2005/8/layout/radial5"/>
    <dgm:cxn modelId="{AC3A4F2F-EE4B-4947-855F-9FEEFDCDD1F2}" type="presParOf" srcId="{75D14601-260D-2144-A91E-AB1F2E7FD9FC}" destId="{A5641579-FE50-7243-AC8D-EC1DD8751A55}" srcOrd="11" destOrd="0" presId="urn:microsoft.com/office/officeart/2005/8/layout/radial5"/>
    <dgm:cxn modelId="{5BFCB0EE-D140-B943-9B86-316976608FBA}" type="presParOf" srcId="{A5641579-FE50-7243-AC8D-EC1DD8751A55}" destId="{2B3271B5-917B-5D42-840C-396A89D98BF0}" srcOrd="0" destOrd="0" presId="urn:microsoft.com/office/officeart/2005/8/layout/radial5"/>
    <dgm:cxn modelId="{4470A4EF-758C-884A-B2D6-46A6C55A8C41}" type="presParOf" srcId="{75D14601-260D-2144-A91E-AB1F2E7FD9FC}" destId="{7189FCC8-56ED-A540-9B9D-854E20E2A9A4}" srcOrd="12" destOrd="0" presId="urn:microsoft.com/office/officeart/2005/8/layout/radial5"/>
  </dgm:cxnLst>
  <dgm:bg/>
  <dgm:whole/>
  <dgm:extLst>
    <a:ext uri="http://schemas.microsoft.com/office/drawing/2008/diagram">
      <dsp:dataModelExt xmlns:dsp="http://schemas.microsoft.com/office/drawing/2008/diagram" relId="rId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EAD34C-9BDB-FA49-9F8E-C35BD68418C4}">
      <dsp:nvSpPr>
        <dsp:cNvPr id="0" name=""/>
        <dsp:cNvSpPr/>
      </dsp:nvSpPr>
      <dsp:spPr>
        <a:xfrm>
          <a:off x="4639659" y="2179827"/>
          <a:ext cx="1555370" cy="155537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Fake news</a:t>
          </a:r>
        </a:p>
      </dsp:txBody>
      <dsp:txXfrm>
        <a:off x="4867438" y="2407606"/>
        <a:ext cx="1099812" cy="1099812"/>
      </dsp:txXfrm>
    </dsp:sp>
    <dsp:sp modelId="{18B940E8-959D-0446-8C3A-FCE40E737130}">
      <dsp:nvSpPr>
        <dsp:cNvPr id="0" name=""/>
        <dsp:cNvSpPr/>
      </dsp:nvSpPr>
      <dsp:spPr>
        <a:xfrm rot="16200000">
          <a:off x="5252582" y="1613868"/>
          <a:ext cx="329524" cy="52882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302011" y="1769062"/>
        <a:ext cx="230667" cy="317295"/>
      </dsp:txXfrm>
    </dsp:sp>
    <dsp:sp modelId="{025473E1-1AFB-3F4A-8BBC-AAED7640EEFC}">
      <dsp:nvSpPr>
        <dsp:cNvPr id="0" name=""/>
        <dsp:cNvSpPr/>
      </dsp:nvSpPr>
      <dsp:spPr>
        <a:xfrm>
          <a:off x="4639659" y="2711"/>
          <a:ext cx="1555370" cy="155537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Fabricated news</a:t>
          </a:r>
        </a:p>
      </dsp:txBody>
      <dsp:txXfrm>
        <a:off x="4867438" y="230490"/>
        <a:ext cx="1099812" cy="1099812"/>
      </dsp:txXfrm>
    </dsp:sp>
    <dsp:sp modelId="{E9BDE2DC-8AEB-484D-A60A-B890396C93CB}">
      <dsp:nvSpPr>
        <dsp:cNvPr id="0" name=""/>
        <dsp:cNvSpPr/>
      </dsp:nvSpPr>
      <dsp:spPr>
        <a:xfrm rot="19800000">
          <a:off x="6187223" y="2153483"/>
          <a:ext cx="329524" cy="52882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6193845" y="2283962"/>
        <a:ext cx="230667" cy="317295"/>
      </dsp:txXfrm>
    </dsp:sp>
    <dsp:sp modelId="{295C1905-F941-7241-9B58-96C6EA4D8D52}">
      <dsp:nvSpPr>
        <dsp:cNvPr id="0" name=""/>
        <dsp:cNvSpPr/>
      </dsp:nvSpPr>
      <dsp:spPr>
        <a:xfrm>
          <a:off x="6525096" y="1091269"/>
          <a:ext cx="1555370" cy="155537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Clickbait news</a:t>
          </a:r>
        </a:p>
      </dsp:txBody>
      <dsp:txXfrm>
        <a:off x="6752875" y="1319048"/>
        <a:ext cx="1099812" cy="1099812"/>
      </dsp:txXfrm>
    </dsp:sp>
    <dsp:sp modelId="{0461E197-390E-3C41-9C8F-45BC7B42A7DD}">
      <dsp:nvSpPr>
        <dsp:cNvPr id="0" name=""/>
        <dsp:cNvSpPr/>
      </dsp:nvSpPr>
      <dsp:spPr>
        <a:xfrm rot="1800000">
          <a:off x="6187223" y="3232715"/>
          <a:ext cx="329524" cy="52882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6193845" y="3313766"/>
        <a:ext cx="230667" cy="317295"/>
      </dsp:txXfrm>
    </dsp:sp>
    <dsp:sp modelId="{B5BBA2DB-2D95-6A41-9869-241BDDF3C60C}">
      <dsp:nvSpPr>
        <dsp:cNvPr id="0" name=""/>
        <dsp:cNvSpPr/>
      </dsp:nvSpPr>
      <dsp:spPr>
        <a:xfrm>
          <a:off x="6525096" y="3268384"/>
          <a:ext cx="1555370" cy="1555370"/>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Parody/satire news</a:t>
          </a:r>
        </a:p>
      </dsp:txBody>
      <dsp:txXfrm>
        <a:off x="6752875" y="3496163"/>
        <a:ext cx="1099812" cy="1099812"/>
      </dsp:txXfrm>
    </dsp:sp>
    <dsp:sp modelId="{0ABD3658-5E5A-F041-A8E3-A4B8B2EB8A82}">
      <dsp:nvSpPr>
        <dsp:cNvPr id="0" name=""/>
        <dsp:cNvSpPr/>
      </dsp:nvSpPr>
      <dsp:spPr>
        <a:xfrm rot="5400000">
          <a:off x="5252582" y="3772331"/>
          <a:ext cx="329524" cy="528825"/>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5302011" y="3828668"/>
        <a:ext cx="230667" cy="317295"/>
      </dsp:txXfrm>
    </dsp:sp>
    <dsp:sp modelId="{80A78A2B-E47A-9845-911C-CE51BA21758B}">
      <dsp:nvSpPr>
        <dsp:cNvPr id="0" name=""/>
        <dsp:cNvSpPr/>
      </dsp:nvSpPr>
      <dsp:spPr>
        <a:xfrm>
          <a:off x="4639659" y="4356942"/>
          <a:ext cx="1555370" cy="1555370"/>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Propaganda </a:t>
          </a:r>
        </a:p>
      </dsp:txBody>
      <dsp:txXfrm>
        <a:off x="4867438" y="4584721"/>
        <a:ext cx="1099812" cy="1099812"/>
      </dsp:txXfrm>
    </dsp:sp>
    <dsp:sp modelId="{CD18F0BF-9EF9-0B47-8770-777E3126E258}">
      <dsp:nvSpPr>
        <dsp:cNvPr id="0" name=""/>
        <dsp:cNvSpPr/>
      </dsp:nvSpPr>
      <dsp:spPr>
        <a:xfrm rot="9000000">
          <a:off x="4317940" y="3232715"/>
          <a:ext cx="329524" cy="528825"/>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4410175" y="3313766"/>
        <a:ext cx="230667" cy="317295"/>
      </dsp:txXfrm>
    </dsp:sp>
    <dsp:sp modelId="{67218496-87E5-E740-9128-515CDA80E46B}">
      <dsp:nvSpPr>
        <dsp:cNvPr id="0" name=""/>
        <dsp:cNvSpPr/>
      </dsp:nvSpPr>
      <dsp:spPr>
        <a:xfrm>
          <a:off x="2754222" y="3268384"/>
          <a:ext cx="1555370" cy="1555370"/>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Misinformation</a:t>
          </a:r>
        </a:p>
      </dsp:txBody>
      <dsp:txXfrm>
        <a:off x="2982001" y="3496163"/>
        <a:ext cx="1099812" cy="1099812"/>
      </dsp:txXfrm>
    </dsp:sp>
    <dsp:sp modelId="{A5641579-FE50-7243-AC8D-EC1DD8751A55}">
      <dsp:nvSpPr>
        <dsp:cNvPr id="0" name=""/>
        <dsp:cNvSpPr/>
      </dsp:nvSpPr>
      <dsp:spPr>
        <a:xfrm rot="12600000">
          <a:off x="4317940" y="2153483"/>
          <a:ext cx="329524" cy="52882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10800000">
        <a:off x="4410175" y="2283962"/>
        <a:ext cx="230667" cy="317295"/>
      </dsp:txXfrm>
    </dsp:sp>
    <dsp:sp modelId="{7189FCC8-56ED-A540-9B9D-854E20E2A9A4}">
      <dsp:nvSpPr>
        <dsp:cNvPr id="0" name=""/>
        <dsp:cNvSpPr/>
      </dsp:nvSpPr>
      <dsp:spPr>
        <a:xfrm>
          <a:off x="2754222" y="1091269"/>
          <a:ext cx="1555370" cy="155537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Disinformation</a:t>
          </a:r>
        </a:p>
      </dsp:txBody>
      <dsp:txXfrm>
        <a:off x="2982001" y="1319048"/>
        <a:ext cx="1099812" cy="1099812"/>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101" name=""/>
        <p:cNvGrpSpPr/>
        <p:nvPr/>
      </p:nvGrpSpPr>
      <p:grpSpPr>
        <a:xfrm>
          <a:off x="0" y="0"/>
          <a:ext cx="0" cy="0"/>
          <a:chOff x="0" y="0"/>
          <a:chExt cx="0" cy="0"/>
        </a:xfrm>
      </p:grpSpPr>
      <p:sp>
        <p:nvSpPr>
          <p:cNvPr id="1048697"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98"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99"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700"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01"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02"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3" name=""/>
        <p:cNvGrpSpPr/>
        <p:nvPr/>
      </p:nvGrpSpPr>
      <p:grpSpPr>
        <a:xfrm>
          <a:off x="0" y="0"/>
          <a:ext cx="0" cy="0"/>
          <a:chOff x="0" y="0"/>
          <a:chExt cx="0" cy="0"/>
        </a:xfrm>
      </p:grpSpPr>
      <p:sp>
        <p:nvSpPr>
          <p:cNvPr id="1048581"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82" name="Subtitle 2"/>
          <p:cNvSpPr>
            <a:spLocks noGrp="1"/>
          </p:cNvSpPr>
          <p:nvPr>
            <p:ph type="subTitle" idx="1"/>
          </p:nvPr>
        </p:nvSpPr>
        <p:spPr>
          <a:xfrm>
            <a:off x="1524000" y="3602038"/>
            <a:ext cx="9144000" cy="1655762"/>
          </a:xfrm>
        </p:spPr>
        <p:txBody>
          <a:bodyPr/>
          <a:lstStyle>
            <a:lvl1pPr algn="ctr" indent="0" marL="0">
              <a:buNone/>
              <a:defRPr sz="24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p>
        </p:txBody>
      </p:sp>
      <p:sp>
        <p:nvSpPr>
          <p:cNvPr id="1048583" name="Date Placeholder 3"/>
          <p:cNvSpPr>
            <a:spLocks noGrp="1"/>
          </p:cNvSpPr>
          <p:nvPr>
            <p:ph type="dt" sz="half" idx="10"/>
          </p:nvPr>
        </p:nvSpPr>
        <p:spPr/>
        <p:txBody>
          <a:bodyPr/>
          <a:p>
            <a:fld id="{B87CFFEE-5EBD-1946-9B4F-11331076A77F}" type="datetimeFigureOut">
              <a:rPr lang="en-US" smtClean="0"/>
              <a:t>2/18/23</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1CD46887-CBF8-8E4A-A790-3AD1E3044A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94" name=""/>
        <p:cNvGrpSpPr/>
        <p:nvPr/>
      </p:nvGrpSpPr>
      <p:grpSpPr>
        <a:xfrm>
          <a:off x="0" y="0"/>
          <a:ext cx="0" cy="0"/>
          <a:chOff x="0" y="0"/>
          <a:chExt cx="0" cy="0"/>
        </a:xfrm>
      </p:grpSpPr>
      <p:sp>
        <p:nvSpPr>
          <p:cNvPr id="1048664" name="Title 1"/>
          <p:cNvSpPr>
            <a:spLocks noGrp="1"/>
          </p:cNvSpPr>
          <p:nvPr>
            <p:ph type="title"/>
          </p:nvPr>
        </p:nvSpPr>
        <p:spPr/>
        <p:txBody>
          <a:bodyPr/>
          <a:p>
            <a:r>
              <a:rPr lang="en-US"/>
              <a:t>Click to edit Master title style</a:t>
            </a:r>
          </a:p>
        </p:txBody>
      </p:sp>
      <p:sp>
        <p:nvSpPr>
          <p:cNvPr id="1048665" name="Vertical Text Placeholder 2"/>
          <p:cNvSpPr>
            <a:spLocks noGrp="1"/>
          </p:cNvSpPr>
          <p:nvPr>
            <p:ph type="body" orient="vert" idx="1"/>
          </p:nvPr>
        </p:nvSpPr>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66" name="Date Placeholder 3"/>
          <p:cNvSpPr>
            <a:spLocks noGrp="1"/>
          </p:cNvSpPr>
          <p:nvPr>
            <p:ph type="dt" sz="half" idx="10"/>
          </p:nvPr>
        </p:nvSpPr>
        <p:spPr/>
        <p:txBody>
          <a:bodyPr/>
          <a:p>
            <a:fld id="{B87CFFEE-5EBD-1946-9B4F-11331076A77F}" type="datetimeFigureOut">
              <a:rPr lang="en-US" smtClean="0"/>
              <a:t>2/18/23</a:t>
            </a:fld>
            <a:endParaRPr lang="en-US"/>
          </a:p>
        </p:txBody>
      </p:sp>
      <p:sp>
        <p:nvSpPr>
          <p:cNvPr id="1048667" name="Footer Placeholder 4"/>
          <p:cNvSpPr>
            <a:spLocks noGrp="1"/>
          </p:cNvSpPr>
          <p:nvPr>
            <p:ph type="ftr" sz="quarter" idx="11"/>
          </p:nvPr>
        </p:nvSpPr>
        <p:spPr/>
        <p:txBody>
          <a:bodyPr/>
          <a:p>
            <a:endParaRPr lang="en-US"/>
          </a:p>
        </p:txBody>
      </p:sp>
      <p:sp>
        <p:nvSpPr>
          <p:cNvPr id="1048668" name="Slide Number Placeholder 5"/>
          <p:cNvSpPr>
            <a:spLocks noGrp="1"/>
          </p:cNvSpPr>
          <p:nvPr>
            <p:ph type="sldNum" sz="quarter" idx="12"/>
          </p:nvPr>
        </p:nvSpPr>
        <p:spPr/>
        <p:txBody>
          <a:bodyPr/>
          <a:p>
            <a:fld id="{1CD46887-CBF8-8E4A-A790-3AD1E3044A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92" name=""/>
        <p:cNvGrpSpPr/>
        <p:nvPr/>
      </p:nvGrpSpPr>
      <p:grpSpPr>
        <a:xfrm>
          <a:off x="0" y="0"/>
          <a:ext cx="0" cy="0"/>
          <a:chOff x="0" y="0"/>
          <a:chExt cx="0" cy="0"/>
        </a:xfrm>
      </p:grpSpPr>
      <p:sp>
        <p:nvSpPr>
          <p:cNvPr id="1048653" name="Vertical Title 1"/>
          <p:cNvSpPr>
            <a:spLocks noGrp="1"/>
          </p:cNvSpPr>
          <p:nvPr>
            <p:ph type="title" orient="vert"/>
          </p:nvPr>
        </p:nvSpPr>
        <p:spPr>
          <a:xfrm>
            <a:off x="8724900" y="365125"/>
            <a:ext cx="2628900" cy="5811838"/>
          </a:xfrm>
        </p:spPr>
        <p:txBody>
          <a:bodyPr vert="eaVert"/>
          <a:p>
            <a:r>
              <a:rPr lang="en-US"/>
              <a:t>Click to edit Master title style</a:t>
            </a:r>
          </a:p>
        </p:txBody>
      </p:sp>
      <p:sp>
        <p:nvSpPr>
          <p:cNvPr id="1048654" name="Vertical Text Placeholder 2"/>
          <p:cNvSpPr>
            <a:spLocks noGrp="1"/>
          </p:cNvSpPr>
          <p:nvPr>
            <p:ph type="body" orient="vert" idx="1"/>
          </p:nvPr>
        </p:nvSpPr>
        <p:spPr>
          <a:xfrm>
            <a:off x="838200" y="365125"/>
            <a:ext cx="7734300" cy="5811838"/>
          </a:xfrm>
        </p:spPr>
        <p:txBody>
          <a:bodyPr vert="eaVert"/>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5" name="Date Placeholder 3"/>
          <p:cNvSpPr>
            <a:spLocks noGrp="1"/>
          </p:cNvSpPr>
          <p:nvPr>
            <p:ph type="dt" sz="half" idx="10"/>
          </p:nvPr>
        </p:nvSpPr>
        <p:spPr/>
        <p:txBody>
          <a:bodyPr/>
          <a:p>
            <a:fld id="{B87CFFEE-5EBD-1946-9B4F-11331076A77F}" type="datetimeFigureOut">
              <a:rPr lang="en-US" smtClean="0"/>
              <a:t>2/18/23</a:t>
            </a:fld>
            <a:endParaRPr lang="en-US"/>
          </a:p>
        </p:txBody>
      </p:sp>
      <p:sp>
        <p:nvSpPr>
          <p:cNvPr id="1048656" name="Footer Placeholder 4"/>
          <p:cNvSpPr>
            <a:spLocks noGrp="1"/>
          </p:cNvSpPr>
          <p:nvPr>
            <p:ph type="ftr" sz="quarter" idx="11"/>
          </p:nvPr>
        </p:nvSpPr>
        <p:spPr/>
        <p:txBody>
          <a:bodyPr/>
          <a:p>
            <a:endParaRPr lang="en-US"/>
          </a:p>
        </p:txBody>
      </p:sp>
      <p:sp>
        <p:nvSpPr>
          <p:cNvPr id="1048657" name="Slide Number Placeholder 5"/>
          <p:cNvSpPr>
            <a:spLocks noGrp="1"/>
          </p:cNvSpPr>
          <p:nvPr>
            <p:ph type="sldNum" sz="quarter" idx="12"/>
          </p:nvPr>
        </p:nvSpPr>
        <p:spPr/>
        <p:txBody>
          <a:bodyPr/>
          <a:p>
            <a:fld id="{1CD46887-CBF8-8E4A-A790-3AD1E3044A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53" name=""/>
        <p:cNvGrpSpPr/>
        <p:nvPr/>
      </p:nvGrpSpPr>
      <p:grpSpPr>
        <a:xfrm>
          <a:off x="0" y="0"/>
          <a:ext cx="0" cy="0"/>
          <a:chOff x="0" y="0"/>
          <a:chExt cx="0" cy="0"/>
        </a:xfrm>
      </p:grpSpPr>
      <p:sp>
        <p:nvSpPr>
          <p:cNvPr id="1048588" name="Title 1"/>
          <p:cNvSpPr>
            <a:spLocks noGrp="1"/>
          </p:cNvSpPr>
          <p:nvPr>
            <p:ph type="title"/>
          </p:nvPr>
        </p:nvSpPr>
        <p:spPr/>
        <p:txBody>
          <a:bodyPr/>
          <a:p>
            <a:r>
              <a:rPr lang="en-US"/>
              <a:t>Click to edit Master title style</a:t>
            </a:r>
          </a:p>
        </p:txBody>
      </p:sp>
      <p:sp>
        <p:nvSpPr>
          <p:cNvPr id="1048589" name="Content Placeholder 2"/>
          <p:cNvSpPr>
            <a:spLocks noGrp="1"/>
          </p:cNvSpPr>
          <p:nvPr>
            <p:ph idx="1"/>
          </p:nvPr>
        </p:nvSpPr>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90" name="Date Placeholder 3"/>
          <p:cNvSpPr>
            <a:spLocks noGrp="1"/>
          </p:cNvSpPr>
          <p:nvPr>
            <p:ph type="dt" sz="half" idx="10"/>
          </p:nvPr>
        </p:nvSpPr>
        <p:spPr/>
        <p:txBody>
          <a:bodyPr/>
          <a:p>
            <a:fld id="{B87CFFEE-5EBD-1946-9B4F-11331076A77F}" type="datetimeFigureOut">
              <a:rPr lang="en-US" smtClean="0"/>
              <a:t>2/18/23</a:t>
            </a:fld>
            <a:endParaRPr lang="en-US"/>
          </a:p>
        </p:txBody>
      </p:sp>
      <p:sp>
        <p:nvSpPr>
          <p:cNvPr id="1048591" name="Footer Placeholder 4"/>
          <p:cNvSpPr>
            <a:spLocks noGrp="1"/>
          </p:cNvSpPr>
          <p:nvPr>
            <p:ph type="ftr" sz="quarter" idx="11"/>
          </p:nvPr>
        </p:nvSpPr>
        <p:spPr/>
        <p:txBody>
          <a:bodyPr/>
          <a:p>
            <a:endParaRPr lang="en-US"/>
          </a:p>
        </p:txBody>
      </p:sp>
      <p:sp>
        <p:nvSpPr>
          <p:cNvPr id="1048592" name="Slide Number Placeholder 5"/>
          <p:cNvSpPr>
            <a:spLocks noGrp="1"/>
          </p:cNvSpPr>
          <p:nvPr>
            <p:ph type="sldNum" sz="quarter" idx="12"/>
          </p:nvPr>
        </p:nvSpPr>
        <p:spPr/>
        <p:txBody>
          <a:bodyPr/>
          <a:p>
            <a:fld id="{1CD46887-CBF8-8E4A-A790-3AD1E3044A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95" name=""/>
        <p:cNvGrpSpPr/>
        <p:nvPr/>
      </p:nvGrpSpPr>
      <p:grpSpPr>
        <a:xfrm>
          <a:off x="0" y="0"/>
          <a:ext cx="0" cy="0"/>
          <a:chOff x="0" y="0"/>
          <a:chExt cx="0" cy="0"/>
        </a:xfrm>
      </p:grpSpPr>
      <p:sp>
        <p:nvSpPr>
          <p:cNvPr id="1048669"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8670" name="Text Placeholder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Click to edit Master text styles</a:t>
            </a:r>
          </a:p>
        </p:txBody>
      </p:sp>
      <p:sp>
        <p:nvSpPr>
          <p:cNvPr id="1048671" name="Date Placeholder 3"/>
          <p:cNvSpPr>
            <a:spLocks noGrp="1"/>
          </p:cNvSpPr>
          <p:nvPr>
            <p:ph type="dt" sz="half" idx="10"/>
          </p:nvPr>
        </p:nvSpPr>
        <p:spPr/>
        <p:txBody>
          <a:bodyPr/>
          <a:p>
            <a:fld id="{B87CFFEE-5EBD-1946-9B4F-11331076A77F}" type="datetimeFigureOut">
              <a:rPr lang="en-US" smtClean="0"/>
              <a:t>2/18/23</a:t>
            </a:fld>
            <a:endParaRPr lang="en-US"/>
          </a:p>
        </p:txBody>
      </p:sp>
      <p:sp>
        <p:nvSpPr>
          <p:cNvPr id="1048672" name="Footer Placeholder 4"/>
          <p:cNvSpPr>
            <a:spLocks noGrp="1"/>
          </p:cNvSpPr>
          <p:nvPr>
            <p:ph type="ftr" sz="quarter" idx="11"/>
          </p:nvPr>
        </p:nvSpPr>
        <p:spPr/>
        <p:txBody>
          <a:bodyPr/>
          <a:p>
            <a:endParaRPr lang="en-US"/>
          </a:p>
        </p:txBody>
      </p:sp>
      <p:sp>
        <p:nvSpPr>
          <p:cNvPr id="1048673" name="Slide Number Placeholder 5"/>
          <p:cNvSpPr>
            <a:spLocks noGrp="1"/>
          </p:cNvSpPr>
          <p:nvPr>
            <p:ph type="sldNum" sz="quarter" idx="12"/>
          </p:nvPr>
        </p:nvSpPr>
        <p:spPr/>
        <p:txBody>
          <a:bodyPr/>
          <a:p>
            <a:fld id="{1CD46887-CBF8-8E4A-A790-3AD1E3044AB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96" name=""/>
        <p:cNvGrpSpPr/>
        <p:nvPr/>
      </p:nvGrpSpPr>
      <p:grpSpPr>
        <a:xfrm>
          <a:off x="0" y="0"/>
          <a:ext cx="0" cy="0"/>
          <a:chOff x="0" y="0"/>
          <a:chExt cx="0" cy="0"/>
        </a:xfrm>
      </p:grpSpPr>
      <p:sp>
        <p:nvSpPr>
          <p:cNvPr id="1048674" name="Title 1"/>
          <p:cNvSpPr>
            <a:spLocks noGrp="1"/>
          </p:cNvSpPr>
          <p:nvPr>
            <p:ph type="title"/>
          </p:nvPr>
        </p:nvSpPr>
        <p:spPr/>
        <p:txBody>
          <a:bodyPr/>
          <a:p>
            <a:r>
              <a:rPr lang="en-US"/>
              <a:t>Click to edit Master title style</a:t>
            </a:r>
          </a:p>
        </p:txBody>
      </p:sp>
      <p:sp>
        <p:nvSpPr>
          <p:cNvPr id="1048675" name="Content Placeholder 2"/>
          <p:cNvSpPr>
            <a:spLocks noGrp="1"/>
          </p:cNvSpPr>
          <p:nvPr>
            <p:ph sz="half" idx="1"/>
          </p:nvPr>
        </p:nvSpPr>
        <p:spPr>
          <a:xfrm>
            <a:off x="838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6" name="Content Placeholder 3"/>
          <p:cNvSpPr>
            <a:spLocks noGrp="1"/>
          </p:cNvSpPr>
          <p:nvPr>
            <p:ph sz="half" idx="2"/>
          </p:nvPr>
        </p:nvSpPr>
        <p:spPr>
          <a:xfrm>
            <a:off x="6172200" y="1825625"/>
            <a:ext cx="5181600" cy="435133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7" name="Date Placeholder 4"/>
          <p:cNvSpPr>
            <a:spLocks noGrp="1"/>
          </p:cNvSpPr>
          <p:nvPr>
            <p:ph type="dt" sz="half" idx="10"/>
          </p:nvPr>
        </p:nvSpPr>
        <p:spPr/>
        <p:txBody>
          <a:bodyPr/>
          <a:p>
            <a:fld id="{B87CFFEE-5EBD-1946-9B4F-11331076A77F}" type="datetimeFigureOut">
              <a:rPr lang="en-US" smtClean="0"/>
              <a:t>2/18/23</a:t>
            </a:fld>
            <a:endParaRPr lang="en-US"/>
          </a:p>
        </p:txBody>
      </p:sp>
      <p:sp>
        <p:nvSpPr>
          <p:cNvPr id="1048678" name="Footer Placeholder 5"/>
          <p:cNvSpPr>
            <a:spLocks noGrp="1"/>
          </p:cNvSpPr>
          <p:nvPr>
            <p:ph type="ftr" sz="quarter" idx="11"/>
          </p:nvPr>
        </p:nvSpPr>
        <p:spPr/>
        <p:txBody>
          <a:bodyPr/>
          <a:p>
            <a:endParaRPr lang="en-US"/>
          </a:p>
        </p:txBody>
      </p:sp>
      <p:sp>
        <p:nvSpPr>
          <p:cNvPr id="1048679" name="Slide Number Placeholder 6"/>
          <p:cNvSpPr>
            <a:spLocks noGrp="1"/>
          </p:cNvSpPr>
          <p:nvPr>
            <p:ph type="sldNum" sz="quarter" idx="12"/>
          </p:nvPr>
        </p:nvSpPr>
        <p:spPr/>
        <p:txBody>
          <a:bodyPr/>
          <a:p>
            <a:fld id="{1CD46887-CBF8-8E4A-A790-3AD1E3044A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97" name=""/>
        <p:cNvGrpSpPr/>
        <p:nvPr/>
      </p:nvGrpSpPr>
      <p:grpSpPr>
        <a:xfrm>
          <a:off x="0" y="0"/>
          <a:ext cx="0" cy="0"/>
          <a:chOff x="0" y="0"/>
          <a:chExt cx="0" cy="0"/>
        </a:xfrm>
      </p:grpSpPr>
      <p:sp>
        <p:nvSpPr>
          <p:cNvPr id="1048680" name="Title 1"/>
          <p:cNvSpPr>
            <a:spLocks noGrp="1"/>
          </p:cNvSpPr>
          <p:nvPr>
            <p:ph type="title"/>
          </p:nvPr>
        </p:nvSpPr>
        <p:spPr>
          <a:xfrm>
            <a:off x="839788" y="365125"/>
            <a:ext cx="10515600" cy="1325563"/>
          </a:xfrm>
        </p:spPr>
        <p:txBody>
          <a:bodyPr/>
          <a:p>
            <a:r>
              <a:rPr lang="en-US"/>
              <a:t>Click to edit Master title style</a:t>
            </a:r>
          </a:p>
        </p:txBody>
      </p:sp>
      <p:sp>
        <p:nvSpPr>
          <p:cNvPr id="1048681" name="Text Placeholder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82" name="Content Placeholder 3"/>
          <p:cNvSpPr>
            <a:spLocks noGrp="1"/>
          </p:cNvSpPr>
          <p:nvPr>
            <p:ph sz="half" idx="2"/>
          </p:nvPr>
        </p:nvSpPr>
        <p:spPr>
          <a:xfrm>
            <a:off x="839788" y="2505075"/>
            <a:ext cx="5157787"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83" name="Text Placeholder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p>
        </p:txBody>
      </p:sp>
      <p:sp>
        <p:nvSpPr>
          <p:cNvPr id="1048684" name="Content Placeholder 5"/>
          <p:cNvSpPr>
            <a:spLocks noGrp="1"/>
          </p:cNvSpPr>
          <p:nvPr>
            <p:ph sz="quarter" idx="4"/>
          </p:nvPr>
        </p:nvSpPr>
        <p:spPr>
          <a:xfrm>
            <a:off x="6172200" y="2505075"/>
            <a:ext cx="5183188" cy="3684588"/>
          </a:xfrm>
        </p:spPr>
        <p:txBody>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85" name="Date Placeholder 6"/>
          <p:cNvSpPr>
            <a:spLocks noGrp="1"/>
          </p:cNvSpPr>
          <p:nvPr>
            <p:ph type="dt" sz="half" idx="10"/>
          </p:nvPr>
        </p:nvSpPr>
        <p:spPr/>
        <p:txBody>
          <a:bodyPr/>
          <a:p>
            <a:fld id="{B87CFFEE-5EBD-1946-9B4F-11331076A77F}" type="datetimeFigureOut">
              <a:rPr lang="en-US" smtClean="0"/>
              <a:t>2/18/23</a:t>
            </a:fld>
            <a:endParaRPr lang="en-US"/>
          </a:p>
        </p:txBody>
      </p:sp>
      <p:sp>
        <p:nvSpPr>
          <p:cNvPr id="1048686" name="Footer Placeholder 7"/>
          <p:cNvSpPr>
            <a:spLocks noGrp="1"/>
          </p:cNvSpPr>
          <p:nvPr>
            <p:ph type="ftr" sz="quarter" idx="11"/>
          </p:nvPr>
        </p:nvSpPr>
        <p:spPr/>
        <p:txBody>
          <a:bodyPr/>
          <a:p>
            <a:endParaRPr lang="en-US"/>
          </a:p>
        </p:txBody>
      </p:sp>
      <p:sp>
        <p:nvSpPr>
          <p:cNvPr id="1048687" name="Slide Number Placeholder 8"/>
          <p:cNvSpPr>
            <a:spLocks noGrp="1"/>
          </p:cNvSpPr>
          <p:nvPr>
            <p:ph type="sldNum" sz="quarter" idx="12"/>
          </p:nvPr>
        </p:nvSpPr>
        <p:spPr/>
        <p:txBody>
          <a:bodyPr/>
          <a:p>
            <a:fld id="{1CD46887-CBF8-8E4A-A790-3AD1E3044A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91" name=""/>
        <p:cNvGrpSpPr/>
        <p:nvPr/>
      </p:nvGrpSpPr>
      <p:grpSpPr>
        <a:xfrm>
          <a:off x="0" y="0"/>
          <a:ext cx="0" cy="0"/>
          <a:chOff x="0" y="0"/>
          <a:chExt cx="0" cy="0"/>
        </a:xfrm>
      </p:grpSpPr>
      <p:sp>
        <p:nvSpPr>
          <p:cNvPr id="1048649" name="Title 1"/>
          <p:cNvSpPr>
            <a:spLocks noGrp="1"/>
          </p:cNvSpPr>
          <p:nvPr>
            <p:ph type="title"/>
          </p:nvPr>
        </p:nvSpPr>
        <p:spPr/>
        <p:txBody>
          <a:bodyPr/>
          <a:p>
            <a:r>
              <a:rPr lang="en-US"/>
              <a:t>Click to edit Master title style</a:t>
            </a:r>
          </a:p>
        </p:txBody>
      </p:sp>
      <p:sp>
        <p:nvSpPr>
          <p:cNvPr id="1048650" name="Date Placeholder 2"/>
          <p:cNvSpPr>
            <a:spLocks noGrp="1"/>
          </p:cNvSpPr>
          <p:nvPr>
            <p:ph type="dt" sz="half" idx="10"/>
          </p:nvPr>
        </p:nvSpPr>
        <p:spPr/>
        <p:txBody>
          <a:bodyPr/>
          <a:p>
            <a:fld id="{B87CFFEE-5EBD-1946-9B4F-11331076A77F}" type="datetimeFigureOut">
              <a:rPr lang="en-US" smtClean="0"/>
              <a:t>2/18/23</a:t>
            </a:fld>
            <a:endParaRPr lang="en-US"/>
          </a:p>
        </p:txBody>
      </p:sp>
      <p:sp>
        <p:nvSpPr>
          <p:cNvPr id="1048651" name="Footer Placeholder 3"/>
          <p:cNvSpPr>
            <a:spLocks noGrp="1"/>
          </p:cNvSpPr>
          <p:nvPr>
            <p:ph type="ftr" sz="quarter" idx="11"/>
          </p:nvPr>
        </p:nvSpPr>
        <p:spPr/>
        <p:txBody>
          <a:bodyPr/>
          <a:p>
            <a:endParaRPr lang="en-US"/>
          </a:p>
        </p:txBody>
      </p:sp>
      <p:sp>
        <p:nvSpPr>
          <p:cNvPr id="1048652" name="Slide Number Placeholder 4"/>
          <p:cNvSpPr>
            <a:spLocks noGrp="1"/>
          </p:cNvSpPr>
          <p:nvPr>
            <p:ph type="sldNum" sz="quarter" idx="12"/>
          </p:nvPr>
        </p:nvSpPr>
        <p:spPr/>
        <p:txBody>
          <a:bodyPr/>
          <a:p>
            <a:fld id="{1CD46887-CBF8-8E4A-A790-3AD1E3044A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98" name=""/>
        <p:cNvGrpSpPr/>
        <p:nvPr/>
      </p:nvGrpSpPr>
      <p:grpSpPr>
        <a:xfrm>
          <a:off x="0" y="0"/>
          <a:ext cx="0" cy="0"/>
          <a:chOff x="0" y="0"/>
          <a:chExt cx="0" cy="0"/>
        </a:xfrm>
      </p:grpSpPr>
      <p:sp>
        <p:nvSpPr>
          <p:cNvPr id="1048688" name="Date Placeholder 1"/>
          <p:cNvSpPr>
            <a:spLocks noGrp="1"/>
          </p:cNvSpPr>
          <p:nvPr>
            <p:ph type="dt" sz="half" idx="10"/>
          </p:nvPr>
        </p:nvSpPr>
        <p:spPr/>
        <p:txBody>
          <a:bodyPr/>
          <a:p>
            <a:fld id="{B87CFFEE-5EBD-1946-9B4F-11331076A77F}" type="datetimeFigureOut">
              <a:rPr lang="en-US" smtClean="0"/>
              <a:t>2/18/23</a:t>
            </a:fld>
            <a:endParaRPr lang="en-US"/>
          </a:p>
        </p:txBody>
      </p:sp>
      <p:sp>
        <p:nvSpPr>
          <p:cNvPr id="1048689" name="Footer Placeholder 2"/>
          <p:cNvSpPr>
            <a:spLocks noGrp="1"/>
          </p:cNvSpPr>
          <p:nvPr>
            <p:ph type="ftr" sz="quarter" idx="11"/>
          </p:nvPr>
        </p:nvSpPr>
        <p:spPr/>
        <p:txBody>
          <a:bodyPr/>
          <a:p>
            <a:endParaRPr lang="en-US"/>
          </a:p>
        </p:txBody>
      </p:sp>
      <p:sp>
        <p:nvSpPr>
          <p:cNvPr id="1048690" name="Slide Number Placeholder 3"/>
          <p:cNvSpPr>
            <a:spLocks noGrp="1"/>
          </p:cNvSpPr>
          <p:nvPr>
            <p:ph type="sldNum" sz="quarter" idx="12"/>
          </p:nvPr>
        </p:nvSpPr>
        <p:spPr/>
        <p:txBody>
          <a:bodyPr/>
          <a:p>
            <a:fld id="{1CD46887-CBF8-8E4A-A790-3AD1E3044A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99" name=""/>
        <p:cNvGrpSpPr/>
        <p:nvPr/>
      </p:nvGrpSpPr>
      <p:grpSpPr>
        <a:xfrm>
          <a:off x="0" y="0"/>
          <a:ext cx="0" cy="0"/>
          <a:chOff x="0" y="0"/>
          <a:chExt cx="0" cy="0"/>
        </a:xfrm>
      </p:grpSpPr>
      <p:sp>
        <p:nvSpPr>
          <p:cNvPr id="1048691"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92"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93"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94" name="Date Placeholder 4"/>
          <p:cNvSpPr>
            <a:spLocks noGrp="1"/>
          </p:cNvSpPr>
          <p:nvPr>
            <p:ph type="dt" sz="half" idx="10"/>
          </p:nvPr>
        </p:nvSpPr>
        <p:spPr/>
        <p:txBody>
          <a:bodyPr/>
          <a:p>
            <a:fld id="{B87CFFEE-5EBD-1946-9B4F-11331076A77F}" type="datetimeFigureOut">
              <a:rPr lang="en-US" smtClean="0"/>
              <a:t>2/18/23</a:t>
            </a:fld>
            <a:endParaRPr lang="en-US"/>
          </a:p>
        </p:txBody>
      </p:sp>
      <p:sp>
        <p:nvSpPr>
          <p:cNvPr id="1048695" name="Footer Placeholder 5"/>
          <p:cNvSpPr>
            <a:spLocks noGrp="1"/>
          </p:cNvSpPr>
          <p:nvPr>
            <p:ph type="ftr" sz="quarter" idx="11"/>
          </p:nvPr>
        </p:nvSpPr>
        <p:spPr/>
        <p:txBody>
          <a:bodyPr/>
          <a:p>
            <a:endParaRPr lang="en-US"/>
          </a:p>
        </p:txBody>
      </p:sp>
      <p:sp>
        <p:nvSpPr>
          <p:cNvPr id="1048696" name="Slide Number Placeholder 6"/>
          <p:cNvSpPr>
            <a:spLocks noGrp="1"/>
          </p:cNvSpPr>
          <p:nvPr>
            <p:ph type="sldNum" sz="quarter" idx="12"/>
          </p:nvPr>
        </p:nvSpPr>
        <p:spPr/>
        <p:txBody>
          <a:bodyPr/>
          <a:p>
            <a:fld id="{1CD46887-CBF8-8E4A-A790-3AD1E3044A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93" name=""/>
        <p:cNvGrpSpPr/>
        <p:nvPr/>
      </p:nvGrpSpPr>
      <p:grpSpPr>
        <a:xfrm>
          <a:off x="0" y="0"/>
          <a:ext cx="0" cy="0"/>
          <a:chOff x="0" y="0"/>
          <a:chExt cx="0" cy="0"/>
        </a:xfrm>
      </p:grpSpPr>
      <p:sp>
        <p:nvSpPr>
          <p:cNvPr id="1048658"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59" name="Picture Placeholder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660" name="Text Placeholder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p>
        </p:txBody>
      </p:sp>
      <p:sp>
        <p:nvSpPr>
          <p:cNvPr id="1048661" name="Date Placeholder 4"/>
          <p:cNvSpPr>
            <a:spLocks noGrp="1"/>
          </p:cNvSpPr>
          <p:nvPr>
            <p:ph type="dt" sz="half" idx="10"/>
          </p:nvPr>
        </p:nvSpPr>
        <p:spPr/>
        <p:txBody>
          <a:bodyPr/>
          <a:p>
            <a:fld id="{B87CFFEE-5EBD-1946-9B4F-11331076A77F}" type="datetimeFigureOut">
              <a:rPr lang="en-US" smtClean="0"/>
              <a:t>2/18/23</a:t>
            </a:fld>
            <a:endParaRPr lang="en-US"/>
          </a:p>
        </p:txBody>
      </p:sp>
      <p:sp>
        <p:nvSpPr>
          <p:cNvPr id="1048662" name="Footer Placeholder 5"/>
          <p:cNvSpPr>
            <a:spLocks noGrp="1"/>
          </p:cNvSpPr>
          <p:nvPr>
            <p:ph type="ftr" sz="quarter" idx="11"/>
          </p:nvPr>
        </p:nvSpPr>
        <p:spPr/>
        <p:txBody>
          <a:bodyPr/>
          <a:p>
            <a:endParaRPr lang="en-US"/>
          </a:p>
        </p:txBody>
      </p:sp>
      <p:sp>
        <p:nvSpPr>
          <p:cNvPr id="1048663" name="Slide Number Placeholder 6"/>
          <p:cNvSpPr>
            <a:spLocks noGrp="1"/>
          </p:cNvSpPr>
          <p:nvPr>
            <p:ph type="sldNum" sz="quarter" idx="12"/>
          </p:nvPr>
        </p:nvSpPr>
        <p:spPr/>
        <p:txBody>
          <a:bodyPr/>
          <a:p>
            <a:fld id="{1CD46887-CBF8-8E4A-A790-3AD1E3044A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p:spPr>
        <p:txBody>
          <a:bodyPr anchor="ctr" bIns="45720" lIns="91440" rIns="91440" rtlCol="0" tIns="45720" vert="horz">
            <a:normAutofit/>
          </a:bodyPr>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B87CFFEE-5EBD-1946-9B4F-11331076A77F}" type="datetimeFigureOut">
              <a:rPr lang="en-US" smtClean="0"/>
              <a:t>2/18/23</a:t>
            </a:fld>
            <a:endParaRPr lang="en-US"/>
          </a:p>
        </p:txBody>
      </p:sp>
      <p:sp>
        <p:nvSpPr>
          <p:cNvPr id="1048579"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1CD46887-CBF8-8E4A-A790-3AD1E3044AB2}" type="slidenum">
              <a:rPr lang="en-US" smtClean="0"/>
              <a:t>‹#›</a:t>
            </a:fld>
            <a:endParaRPr lang="en-US"/>
          </a:p>
        </p:txBody>
      </p:sp>
    </p:spTree>
  </p:cSld>
  <p:clrMap accent1="accent1" accent2="accent2" accent3="accent3" accent4="accent4" accent5="accent5" accent6="accent6" bg1="dk1" bg2="dk2" tx1="lt1" tx2="lt2"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image" Target="../media/image8.emf"/><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image" Target="../media/image9.emf"/><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hyperlink" Target="https://www.newsweek.com/authors/conor-gaffey" TargetMode="External"/><Relationship Id="rId2" Type="http://schemas.openxmlformats.org/officeDocument/2006/relationships/hyperlink" Target="https://www.newsweek.com/nigeria-goodluck-jonathan-rejects-niger-delta-avengers-claim-488722" TargetMode="External"/><Relationship Id="rId3" Type="http://schemas.openxmlformats.org/officeDocument/2006/relationships/hyperlink" Target="https://t.co/QeJItwkVhw" TargetMode="External"/><Relationship Id="rId4" Type="http://schemas.openxmlformats.org/officeDocument/2006/relationships/hyperlink" Target="https://dubawa.org/peter-obis-convoy-was-not-attacked-in-abuja-market/" TargetMode="External"/><Relationship Id="rId5" Type="http://schemas.openxmlformats.org/officeDocument/2006/relationships/hyperlink" Target="https://t.co/jkAiH8rjuX" TargetMode="External"/><Relationship Id="rId6"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hyperlink" Target="https://t.co/tTl7teWDNJ" TargetMode="External"/><Relationship Id="rId2" Type="http://schemas.openxmlformats.org/officeDocument/2006/relationships/hyperlink" Target="https://guardian.ng/news/south-east-south-south-clamp-down-on-almajirai-relocating-from-north/" TargetMode="External"/><Relationship Id="rId3"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diagramLayout" Target="../diagrams/layout1.xml"/><Relationship Id="rId2" Type="http://schemas.openxmlformats.org/officeDocument/2006/relationships/diagramData" Target="../diagrams/data1.xml"/><Relationship Id="rId3" Type="http://schemas.microsoft.com/office/2007/relationships/diagramDrawing" Target="../diagrams/drawing1.xml"/><Relationship Id="rId4" Type="http://schemas.openxmlformats.org/officeDocument/2006/relationships/diagramColors" Target="../diagrams/colors1.xml"/><Relationship Id="rId5" Type="http://schemas.openxmlformats.org/officeDocument/2006/relationships/diagramQuickStyle" Target="../diagrams/quickStyle1.xml"/><Relationship Id="rId6"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 name=""/>
        <p:cNvGrpSpPr/>
        <p:nvPr/>
      </p:nvGrpSpPr>
      <p:grpSpPr>
        <a:xfrm>
          <a:off x="0" y="0"/>
          <a:ext cx="0" cy="0"/>
          <a:chOff x="0" y="0"/>
          <a:chExt cx="0" cy="0"/>
        </a:xfrm>
      </p:grpSpPr>
      <p:sp>
        <p:nvSpPr>
          <p:cNvPr id="1048586" name="Title 1"/>
          <p:cNvSpPr>
            <a:spLocks noGrp="1"/>
          </p:cNvSpPr>
          <p:nvPr>
            <p:ph type="ctrTitle"/>
          </p:nvPr>
        </p:nvSpPr>
        <p:spPr/>
        <p:txBody>
          <a:bodyPr/>
          <a:p>
            <a:r>
              <a:rPr b="1" dirty="0" sz="3600" lang="en-US">
                <a:effectLst/>
                <a:latin typeface="Times New Roman" panose="02020603050405020304" pitchFamily="18" charset="0"/>
                <a:ea typeface="Times New Roman" panose="02020603050405020304" pitchFamily="18" charset="0"/>
              </a:rPr>
              <a:t>Analysis of Twitter Dataset for Identification of Influencers of Fake News Within Nodes</a:t>
            </a:r>
            <a:br>
              <a:rPr dirty="0" sz="1800" lang="en-US">
                <a:effectLst/>
                <a:latin typeface="Times New Roman" panose="02020603050405020304" pitchFamily="18" charset="0"/>
                <a:ea typeface="Times New Roman" panose="02020603050405020304" pitchFamily="18" charset="0"/>
              </a:rPr>
            </a:br>
            <a:r>
              <a:rPr dirty="0" sz="1800" lang="en-US">
                <a:effectLst/>
                <a:latin typeface="Times New Roman" panose="02020603050405020304" pitchFamily="18" charset="0"/>
                <a:ea typeface="Times New Roman" panose="02020603050405020304" pitchFamily="18" charset="0"/>
              </a:rPr>
              <a:t>by</a:t>
            </a:r>
            <a:endParaRPr dirty="0" lang="en-US"/>
          </a:p>
        </p:txBody>
      </p:sp>
      <p:sp>
        <p:nvSpPr>
          <p:cNvPr id="1048587" name="Subtitle 2"/>
          <p:cNvSpPr>
            <a:spLocks noGrp="1"/>
          </p:cNvSpPr>
          <p:nvPr>
            <p:ph type="subTitle" idx="1"/>
          </p:nvPr>
        </p:nvSpPr>
        <p:spPr/>
        <p:txBody>
          <a:bodyPr>
            <a:normAutofit fontScale="95833" lnSpcReduction="10000"/>
          </a:bodyPr>
          <a:p>
            <a:r>
              <a:rPr dirty="0" lang="en-US"/>
              <a:t>Ezra </a:t>
            </a:r>
            <a:r>
              <a:rPr dirty="0" lang="en-US" err="1"/>
              <a:t>Shiloba</a:t>
            </a:r>
            <a:r>
              <a:rPr dirty="0" lang="en-US"/>
              <a:t> </a:t>
            </a:r>
            <a:r>
              <a:rPr dirty="0" lang="en-US" err="1"/>
              <a:t>Gbaje</a:t>
            </a:r>
            <a:endParaRPr dirty="0" lang="en-US"/>
          </a:p>
          <a:p>
            <a:r>
              <a:rPr dirty="0" lang="en-US"/>
              <a:t>Department of Library and Information Science</a:t>
            </a:r>
          </a:p>
          <a:p>
            <a:r>
              <a:rPr dirty="0" lang="en-US"/>
              <a:t>Faculty of Education</a:t>
            </a:r>
          </a:p>
          <a:p>
            <a:r>
              <a:rPr dirty="0" lang="en-US"/>
              <a:t>Federal University Lokoja, Kogi State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607" name="Content Placeholder 2"/>
          <p:cNvSpPr>
            <a:spLocks noGrp="1"/>
          </p:cNvSpPr>
          <p:nvPr>
            <p:ph idx="1"/>
          </p:nvPr>
        </p:nvSpPr>
        <p:spPr>
          <a:xfrm>
            <a:off x="3643313" y="428625"/>
            <a:ext cx="8283573" cy="5957888"/>
          </a:xfrm>
        </p:spPr>
        <p:txBody>
          <a:bodyPr>
            <a:normAutofit/>
          </a:bodyPr>
          <a:p>
            <a:pPr indent="0" marL="0">
              <a:buNone/>
            </a:pPr>
            <a:r>
              <a:rPr dirty="0" sz="4400" lang="en-US">
                <a:latin typeface="Times New Roman" panose="02020603050405020304" pitchFamily="18" charset="0"/>
                <a:ea typeface="Times New Roman" panose="02020603050405020304" pitchFamily="18" charset="0"/>
              </a:rPr>
              <a:t>C</a:t>
            </a:r>
            <a:r>
              <a:rPr dirty="0" sz="4400" lang="en-US">
                <a:effectLst/>
                <a:latin typeface="Times New Roman" panose="02020603050405020304" pitchFamily="18" charset="0"/>
                <a:ea typeface="Times New Roman" panose="02020603050405020304" pitchFamily="18" charset="0"/>
              </a:rPr>
              <a:t>ommon denominators in the definitions of fake news is that it is:</a:t>
            </a:r>
          </a:p>
          <a:p>
            <a:r>
              <a:rPr dirty="0" sz="4400" lang="en-US">
                <a:effectLst/>
                <a:latin typeface="Times New Roman" panose="02020603050405020304" pitchFamily="18" charset="0"/>
                <a:ea typeface="Times New Roman" panose="02020603050405020304" pitchFamily="18" charset="0"/>
              </a:rPr>
              <a:t>verifiably false, </a:t>
            </a:r>
          </a:p>
          <a:p>
            <a:r>
              <a:rPr dirty="0" sz="4400" lang="en-US">
                <a:effectLst/>
                <a:latin typeface="Times New Roman" panose="02020603050405020304" pitchFamily="18" charset="0"/>
                <a:ea typeface="Times New Roman" panose="02020603050405020304" pitchFamily="18" charset="0"/>
              </a:rPr>
              <a:t>misleading, </a:t>
            </a:r>
          </a:p>
          <a:p>
            <a:r>
              <a:rPr dirty="0" sz="4400" lang="en-US">
                <a:effectLst/>
                <a:latin typeface="Times New Roman" panose="02020603050405020304" pitchFamily="18" charset="0"/>
                <a:ea typeface="Times New Roman" panose="02020603050405020304" pitchFamily="18" charset="0"/>
              </a:rPr>
              <a:t>disinformation and </a:t>
            </a:r>
          </a:p>
          <a:p>
            <a:r>
              <a:rPr dirty="0" sz="4400" lang="en-US">
                <a:effectLst/>
                <a:latin typeface="Times New Roman" panose="02020603050405020304" pitchFamily="18" charset="0"/>
                <a:ea typeface="Times New Roman" panose="02020603050405020304" pitchFamily="18" charset="0"/>
              </a:rPr>
              <a:t>manipulative</a:t>
            </a:r>
            <a:endParaRPr dirty="0" sz="4400" lang="en-US"/>
          </a:p>
        </p:txBody>
      </p:sp>
      <p:pic>
        <p:nvPicPr>
          <p:cNvPr id="2097153" name="Picture 2" descr="Finland Most Resistant to 'Fake News,' Report Finds | Best Countries | U.S.  News"/>
          <p:cNvPicPr>
            <a:picLocks noChangeAspect="1" noChangeArrowheads="1"/>
          </p:cNvPicPr>
          <p:nvPr/>
        </p:nvPicPr>
        <p:blipFill>
          <a:blip xmlns:r="http://schemas.openxmlformats.org/officeDocument/2006/relationships" r:embed="rId1"/>
          <a:srcRect/>
          <a:stretch>
            <a:fillRect/>
          </a:stretch>
        </p:blipFill>
        <p:spPr bwMode="auto">
          <a:xfrm>
            <a:off x="265113" y="428625"/>
            <a:ext cx="3078163" cy="3555999"/>
          </a:xfrm>
          <a:prstGeom prst="rect"/>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608" name="Content Placeholder 2"/>
          <p:cNvSpPr>
            <a:spLocks noGrp="1"/>
          </p:cNvSpPr>
          <p:nvPr>
            <p:ph idx="1"/>
          </p:nvPr>
        </p:nvSpPr>
        <p:spPr>
          <a:xfrm>
            <a:off x="3686175" y="0"/>
            <a:ext cx="8315325" cy="6858000"/>
          </a:xfrm>
        </p:spPr>
        <p:txBody>
          <a:bodyPr>
            <a:noAutofit/>
          </a:bodyPr>
          <a:p>
            <a:pPr algn="just" indent="0" marL="0">
              <a:buNone/>
            </a:pPr>
            <a:r>
              <a:rPr dirty="0" sz="4400" lang="en-US">
                <a:latin typeface="Times New Roman" panose="02020603050405020304" pitchFamily="18" charset="0"/>
                <a:ea typeface="Times New Roman" panose="02020603050405020304" pitchFamily="18" charset="0"/>
              </a:rPr>
              <a:t>F</a:t>
            </a:r>
            <a:r>
              <a:rPr dirty="0" sz="4400" lang="en-US">
                <a:effectLst/>
                <a:latin typeface="Times New Roman" panose="02020603050405020304" pitchFamily="18" charset="0"/>
                <a:ea typeface="Times New Roman" panose="02020603050405020304" pitchFamily="18" charset="0"/>
              </a:rPr>
              <a:t>ake news is a subject of research, with some scholars focusing their efforts on:</a:t>
            </a:r>
          </a:p>
          <a:p>
            <a:pPr algn="just">
              <a:buFont typeface="Wingdings" pitchFamily="2" charset="2"/>
              <a:buChar char="Ø"/>
            </a:pPr>
            <a:r>
              <a:rPr dirty="0" sz="4400" lang="en-US">
                <a:effectLst/>
                <a:latin typeface="Times New Roman" panose="02020603050405020304" pitchFamily="18" charset="0"/>
                <a:ea typeface="Times New Roman" panose="02020603050405020304" pitchFamily="18" charset="0"/>
              </a:rPr>
              <a:t> the source of fake news,</a:t>
            </a:r>
          </a:p>
          <a:p>
            <a:pPr algn="just">
              <a:buFont typeface="Wingdings" pitchFamily="2" charset="2"/>
              <a:buChar char="Ø"/>
            </a:pPr>
            <a:r>
              <a:rPr dirty="0" sz="4400" lang="en-US">
                <a:effectLst/>
                <a:latin typeface="Times New Roman" panose="02020603050405020304" pitchFamily="18" charset="0"/>
                <a:ea typeface="Times New Roman" panose="02020603050405020304" pitchFamily="18" charset="0"/>
              </a:rPr>
              <a:t> fake news consumption, </a:t>
            </a:r>
          </a:p>
          <a:p>
            <a:pPr algn="just">
              <a:buFont typeface="Wingdings" pitchFamily="2" charset="2"/>
              <a:buChar char="Ø"/>
            </a:pPr>
            <a:r>
              <a:rPr dirty="0" sz="4400" lang="en-US">
                <a:effectLst/>
                <a:latin typeface="Times New Roman" panose="02020603050405020304" pitchFamily="18" charset="0"/>
                <a:ea typeface="Times New Roman" panose="02020603050405020304" pitchFamily="18" charset="0"/>
              </a:rPr>
              <a:t>fake news detection,</a:t>
            </a:r>
          </a:p>
          <a:p>
            <a:pPr algn="just">
              <a:buFont typeface="Wingdings" pitchFamily="2" charset="2"/>
              <a:buChar char="Ø"/>
            </a:pPr>
            <a:r>
              <a:rPr dirty="0" sz="4400" lang="en-US">
                <a:effectLst/>
                <a:latin typeface="Times New Roman" panose="02020603050405020304" pitchFamily="18" charset="0"/>
                <a:ea typeface="Times New Roman" panose="02020603050405020304" pitchFamily="18" charset="0"/>
              </a:rPr>
              <a:t>dissemination of fake news</a:t>
            </a:r>
          </a:p>
          <a:p>
            <a:pPr algn="just">
              <a:buFont typeface="Wingdings" pitchFamily="2" charset="2"/>
              <a:buChar char="Ø"/>
            </a:pPr>
            <a:r>
              <a:rPr dirty="0" sz="4400" lang="en-US">
                <a:effectLst/>
                <a:latin typeface="Times New Roman" panose="02020603050405020304" pitchFamily="18" charset="0"/>
                <a:ea typeface="Times New Roman" panose="02020603050405020304" pitchFamily="18" charset="0"/>
              </a:rPr>
              <a:t>impact of fake news, and</a:t>
            </a:r>
          </a:p>
          <a:p>
            <a:pPr algn="just">
              <a:buFont typeface="Wingdings" pitchFamily="2" charset="2"/>
              <a:buChar char="Ø"/>
            </a:pPr>
            <a:r>
              <a:rPr dirty="0" sz="4400" lang="en-US">
                <a:effectLst/>
                <a:latin typeface="Times New Roman" panose="02020603050405020304" pitchFamily="18" charset="0"/>
                <a:ea typeface="Times New Roman" panose="02020603050405020304" pitchFamily="18" charset="0"/>
              </a:rPr>
              <a:t>motivation for spreading fake news  </a:t>
            </a:r>
            <a:r>
              <a:rPr dirty="0" sz="4400" lang="en-US" err="1">
                <a:effectLst/>
                <a:latin typeface="Times New Roman" panose="02020603050405020304" pitchFamily="18" charset="0"/>
                <a:ea typeface="Times New Roman" panose="02020603050405020304" pitchFamily="18" charset="0"/>
              </a:rPr>
              <a:t>etc</a:t>
            </a:r>
            <a:endParaRPr dirty="0" sz="4400" lang="en-US"/>
          </a:p>
        </p:txBody>
      </p:sp>
      <p:pic>
        <p:nvPicPr>
          <p:cNvPr id="2097154" name="Picture 2" descr="How to Do a Research Project: Step-by-Step Process - Leverage Edu"/>
          <p:cNvPicPr>
            <a:picLocks noChangeAspect="1" noChangeArrowheads="1"/>
          </p:cNvPicPr>
          <p:nvPr/>
        </p:nvPicPr>
        <p:blipFill>
          <a:blip xmlns:r="http://schemas.openxmlformats.org/officeDocument/2006/relationships" r:embed="rId1"/>
          <a:srcRect/>
          <a:stretch>
            <a:fillRect/>
          </a:stretch>
        </p:blipFill>
        <p:spPr bwMode="auto">
          <a:xfrm>
            <a:off x="0" y="1619250"/>
            <a:ext cx="3686175" cy="3424238"/>
          </a:xfrm>
          <a:prstGeom prst="rect"/>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609" name="Title 1"/>
          <p:cNvSpPr>
            <a:spLocks noGrp="1"/>
          </p:cNvSpPr>
          <p:nvPr>
            <p:ph type="title"/>
          </p:nvPr>
        </p:nvSpPr>
        <p:spPr/>
        <p:txBody>
          <a:bodyPr/>
          <a:p>
            <a:r>
              <a:rPr dirty="0" lang="en-US"/>
              <a:t>The Problem</a:t>
            </a:r>
          </a:p>
        </p:txBody>
      </p:sp>
      <p:sp>
        <p:nvSpPr>
          <p:cNvPr id="1048610" name="Content Placeholder 2"/>
          <p:cNvSpPr>
            <a:spLocks noGrp="1"/>
          </p:cNvSpPr>
          <p:nvPr>
            <p:ph idx="1"/>
          </p:nvPr>
        </p:nvSpPr>
        <p:spPr>
          <a:xfrm>
            <a:off x="4471988" y="185738"/>
            <a:ext cx="7429500" cy="6307137"/>
          </a:xfrm>
        </p:spPr>
        <p:txBody>
          <a:bodyPr>
            <a:normAutofit fontScale="95455" lnSpcReduction="20000"/>
          </a:bodyPr>
          <a:p>
            <a:pPr indent="0" marL="0">
              <a:buNone/>
            </a:pPr>
            <a:r>
              <a:rPr dirty="0" sz="4400" lang="en-US">
                <a:effectLst/>
                <a:latin typeface="Times New Roman" panose="02020603050405020304" pitchFamily="18" charset="0"/>
                <a:ea typeface="Times New Roman" panose="02020603050405020304" pitchFamily="18" charset="0"/>
              </a:rPr>
              <a:t>The researchers noted with concern that fake news </a:t>
            </a:r>
            <a:r>
              <a:rPr dirty="0" sz="4400" lang="en-US">
                <a:latin typeface="Times New Roman" panose="02020603050405020304" pitchFamily="18" charset="0"/>
                <a:ea typeface="Times New Roman" panose="02020603050405020304" pitchFamily="18" charset="0"/>
              </a:rPr>
              <a:t>i</a:t>
            </a:r>
            <a:r>
              <a:rPr dirty="0" sz="4400" lang="en-US">
                <a:effectLst/>
                <a:latin typeface="Times New Roman" panose="02020603050405020304" pitchFamily="18" charset="0"/>
                <a:ea typeface="Times New Roman" panose="02020603050405020304" pitchFamily="18" charset="0"/>
              </a:rPr>
              <a:t>s emanating, disseminating and thrive amongst ethnic cultural and religious ties in Nigeria. </a:t>
            </a:r>
          </a:p>
          <a:p>
            <a:pPr indent="0" marL="0">
              <a:buNone/>
            </a:pPr>
            <a:endParaRPr dirty="0" sz="4400" lang="en-US">
              <a:effectLst/>
              <a:latin typeface="Times New Roman" panose="02020603050405020304" pitchFamily="18" charset="0"/>
              <a:ea typeface="Times New Roman" panose="02020603050405020304" pitchFamily="18" charset="0"/>
            </a:endParaRPr>
          </a:p>
          <a:p>
            <a:pPr indent="0" marL="0">
              <a:buNone/>
            </a:pPr>
            <a:r>
              <a:rPr dirty="0" sz="4400" lang="en-US">
                <a:latin typeface="Times New Roman" panose="02020603050405020304" pitchFamily="18" charset="0"/>
                <a:ea typeface="Times New Roman" panose="02020603050405020304" pitchFamily="18" charset="0"/>
              </a:rPr>
              <a:t>Thereby </a:t>
            </a:r>
            <a:r>
              <a:rPr dirty="0" sz="4400" lang="en-US">
                <a:effectLst/>
                <a:latin typeface="Times New Roman" panose="02020603050405020304" pitchFamily="18" charset="0"/>
                <a:ea typeface="Times New Roman" panose="02020603050405020304" pitchFamily="18" charset="0"/>
              </a:rPr>
              <a:t>threatening the peace, unity, security and corporate existences of Nigerians</a:t>
            </a:r>
          </a:p>
          <a:p>
            <a:pPr indent="0" marL="0">
              <a:buNone/>
            </a:pPr>
            <a:endParaRPr dirty="0" sz="4400" lang="en-US"/>
          </a:p>
        </p:txBody>
      </p:sp>
      <p:pic>
        <p:nvPicPr>
          <p:cNvPr id="2097155" name="Picture 2" descr="The Definition of a Problem - a Critical Step | Indra Process and  Performance Consulting"/>
          <p:cNvPicPr>
            <a:picLocks noChangeAspect="1" noChangeArrowheads="1"/>
          </p:cNvPicPr>
          <p:nvPr/>
        </p:nvPicPr>
        <p:blipFill>
          <a:blip xmlns:r="http://schemas.openxmlformats.org/officeDocument/2006/relationships" r:embed="rId1"/>
          <a:srcRect/>
          <a:stretch>
            <a:fillRect/>
          </a:stretch>
        </p:blipFill>
        <p:spPr bwMode="auto">
          <a:xfrm>
            <a:off x="671513" y="1809749"/>
            <a:ext cx="3276600" cy="2476500"/>
          </a:xfrm>
          <a:prstGeom prst="rect"/>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a:xfrm>
          <a:off x="0" y="0"/>
          <a:ext cx="0" cy="0"/>
          <a:chOff x="0" y="0"/>
          <a:chExt cx="0" cy="0"/>
        </a:xfrm>
      </p:grpSpPr>
      <p:sp>
        <p:nvSpPr>
          <p:cNvPr id="1048611" name="Content Placeholder 2"/>
          <p:cNvSpPr>
            <a:spLocks noGrp="1"/>
          </p:cNvSpPr>
          <p:nvPr>
            <p:ph idx="1"/>
          </p:nvPr>
        </p:nvSpPr>
        <p:spPr>
          <a:xfrm>
            <a:off x="3829050" y="157163"/>
            <a:ext cx="8115299" cy="6429375"/>
          </a:xfrm>
        </p:spPr>
        <p:txBody>
          <a:bodyPr>
            <a:normAutofit/>
          </a:bodyPr>
          <a:p>
            <a:pPr indent="0" marL="0">
              <a:buNone/>
            </a:pPr>
            <a:endParaRPr dirty="0" sz="4400" lang="en-US">
              <a:effectLst/>
              <a:latin typeface="Times New Roman" panose="02020603050405020304" pitchFamily="18" charset="0"/>
              <a:ea typeface="Times New Roman" panose="02020603050405020304" pitchFamily="18" charset="0"/>
            </a:endParaRPr>
          </a:p>
          <a:p>
            <a:pPr algn="just" indent="0" marL="0">
              <a:buNone/>
            </a:pPr>
            <a:r>
              <a:rPr dirty="0" sz="4400" lang="en-US">
                <a:effectLst/>
                <a:latin typeface="Times New Roman" panose="02020603050405020304" pitchFamily="18" charset="0"/>
                <a:ea typeface="Times New Roman" panose="02020603050405020304" pitchFamily="18" charset="0"/>
              </a:rPr>
              <a:t>In this study social network analysis was used to analyze the structure of the network to identify the major actors, how they create and disseminate fake news as well as identify the sentiment towards tweets being disseminated in the network. </a:t>
            </a:r>
            <a:endParaRPr dirty="0" sz="4400" lang="en-US"/>
          </a:p>
        </p:txBody>
      </p:sp>
      <p:pic>
        <p:nvPicPr>
          <p:cNvPr id="2097156" name="Picture 2" descr="Social Network Analysis: A basic introduction - Research to Action"/>
          <p:cNvPicPr>
            <a:picLocks noChangeAspect="1" noChangeArrowheads="1"/>
          </p:cNvPicPr>
          <p:nvPr/>
        </p:nvPicPr>
        <p:blipFill>
          <a:blip xmlns:r="http://schemas.openxmlformats.org/officeDocument/2006/relationships" r:embed="rId1"/>
          <a:srcRect/>
          <a:stretch>
            <a:fillRect/>
          </a:stretch>
        </p:blipFill>
        <p:spPr bwMode="auto">
          <a:xfrm>
            <a:off x="247651" y="1582737"/>
            <a:ext cx="3421061" cy="3932237"/>
          </a:xfrm>
          <a:prstGeom prst="rect"/>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sp>
        <p:nvSpPr>
          <p:cNvPr id="1048612" name="Content Placeholder 2"/>
          <p:cNvSpPr>
            <a:spLocks noGrp="1"/>
          </p:cNvSpPr>
          <p:nvPr>
            <p:ph idx="1"/>
          </p:nvPr>
        </p:nvSpPr>
        <p:spPr>
          <a:xfrm>
            <a:off x="4429124" y="271463"/>
            <a:ext cx="6924675" cy="5905500"/>
          </a:xfrm>
        </p:spPr>
        <p:txBody>
          <a:bodyPr>
            <a:normAutofit/>
          </a:bodyPr>
          <a:p>
            <a:pPr algn="just" indent="0" marL="0">
              <a:buNone/>
            </a:pPr>
            <a:r>
              <a:rPr dirty="0" sz="4400" lang="en-US">
                <a:effectLst/>
                <a:latin typeface="Times New Roman" panose="02020603050405020304" pitchFamily="18" charset="0"/>
                <a:ea typeface="Times New Roman" panose="02020603050405020304" pitchFamily="18" charset="0"/>
              </a:rPr>
              <a:t>The major actors in a social network have become powerful sources, in creating and disseminating fake news because they shape social network attitude, belief and behavior.</a:t>
            </a:r>
            <a:endParaRPr dirty="0" sz="4400" lang="en-US"/>
          </a:p>
        </p:txBody>
      </p:sp>
      <p:pic>
        <p:nvPicPr>
          <p:cNvPr id="2097157" name="Picture 2" descr="A short note on “starting with why.” | by Kola A. | Kola Aina | Medium"/>
          <p:cNvPicPr>
            <a:picLocks noChangeAspect="1" noChangeArrowheads="1"/>
          </p:cNvPicPr>
          <p:nvPr/>
        </p:nvPicPr>
        <p:blipFill>
          <a:blip xmlns:r="http://schemas.openxmlformats.org/officeDocument/2006/relationships" r:embed="rId1"/>
          <a:srcRect/>
          <a:stretch>
            <a:fillRect/>
          </a:stretch>
        </p:blipFill>
        <p:spPr bwMode="auto">
          <a:xfrm>
            <a:off x="212724" y="963612"/>
            <a:ext cx="3159126" cy="1930400"/>
          </a:xfrm>
          <a:prstGeom prst="rect"/>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67" name=""/>
        <p:cNvGrpSpPr/>
        <p:nvPr/>
      </p:nvGrpSpPr>
      <p:grpSpPr>
        <a:xfrm>
          <a:off x="0" y="0"/>
          <a:ext cx="0" cy="0"/>
          <a:chOff x="0" y="0"/>
          <a:chExt cx="0" cy="0"/>
        </a:xfrm>
      </p:grpSpPr>
      <p:sp>
        <p:nvSpPr>
          <p:cNvPr id="1048613" name="Content Placeholder 2"/>
          <p:cNvSpPr>
            <a:spLocks noGrp="1"/>
          </p:cNvSpPr>
          <p:nvPr>
            <p:ph idx="1"/>
          </p:nvPr>
        </p:nvSpPr>
        <p:spPr>
          <a:xfrm>
            <a:off x="414338" y="442913"/>
            <a:ext cx="10939462" cy="5734050"/>
          </a:xfrm>
        </p:spPr>
        <p:txBody>
          <a:bodyPr>
            <a:normAutofit/>
          </a:bodyPr>
          <a:p>
            <a:pPr algn="just" indent="0" marL="0">
              <a:buNone/>
            </a:pPr>
            <a:r>
              <a:rPr dirty="0" sz="4800" lang="en-US">
                <a:effectLst/>
                <a:latin typeface="Times New Roman" panose="02020603050405020304" pitchFamily="18" charset="0"/>
                <a:ea typeface="Times New Roman" panose="02020603050405020304" pitchFamily="18" charset="0"/>
              </a:rPr>
              <a:t>Hence the study harvested tweets on one major ethnic issues </a:t>
            </a:r>
            <a:r>
              <a:rPr dirty="0" sz="4800" lang="en-US" err="1">
                <a:effectLst/>
                <a:latin typeface="Times New Roman" panose="02020603050405020304" pitchFamily="18" charset="0"/>
                <a:ea typeface="Times New Roman" panose="02020603050405020304" pitchFamily="18" charset="0"/>
              </a:rPr>
              <a:t>Arewa</a:t>
            </a:r>
            <a:r>
              <a:rPr dirty="0" sz="4800" lang="en-US">
                <a:latin typeface="Times New Roman" panose="02020603050405020304" pitchFamily="18" charset="0"/>
                <a:ea typeface="Times New Roman" panose="02020603050405020304" pitchFamily="18" charset="0"/>
              </a:rPr>
              <a:t>.</a:t>
            </a:r>
            <a:r>
              <a:rPr dirty="0" sz="4800" lang="en-US">
                <a:effectLst/>
                <a:latin typeface="Times New Roman" panose="02020603050405020304" pitchFamily="18" charset="0"/>
                <a:ea typeface="Times New Roman" panose="02020603050405020304" pitchFamily="18" charset="0"/>
              </a:rPr>
              <a:t> </a:t>
            </a:r>
          </a:p>
          <a:p>
            <a:pPr algn="just" indent="0" marL="0">
              <a:buNone/>
            </a:pPr>
            <a:endParaRPr dirty="0" sz="4800" lang="en-US">
              <a:latin typeface="Times New Roman" panose="02020603050405020304" pitchFamily="18" charset="0"/>
              <a:ea typeface="Times New Roman" panose="02020603050405020304" pitchFamily="18" charset="0"/>
            </a:endParaRPr>
          </a:p>
          <a:p>
            <a:pPr algn="just" indent="0" marL="0">
              <a:buNone/>
            </a:pPr>
            <a:r>
              <a:rPr dirty="0" sz="4800" lang="en-US">
                <a:effectLst/>
                <a:latin typeface="Times New Roman" panose="02020603050405020304" pitchFamily="18" charset="0"/>
                <a:ea typeface="Times New Roman" panose="02020603050405020304" pitchFamily="18" charset="0"/>
              </a:rPr>
              <a:t>The tweets harvested were </a:t>
            </a:r>
            <a:r>
              <a:rPr dirty="0" sz="4800" lang="en-US" err="1">
                <a:effectLst/>
                <a:latin typeface="Times New Roman" panose="02020603050405020304" pitchFamily="18" charset="0"/>
                <a:ea typeface="Times New Roman" panose="02020603050405020304" pitchFamily="18" charset="0"/>
              </a:rPr>
              <a:t>analysed</a:t>
            </a:r>
            <a:r>
              <a:rPr dirty="0" sz="4800" lang="en-US">
                <a:effectLst/>
                <a:latin typeface="Times New Roman" panose="02020603050405020304" pitchFamily="18" charset="0"/>
                <a:ea typeface="Times New Roman" panose="02020603050405020304" pitchFamily="18" charset="0"/>
              </a:rPr>
              <a:t> using Network and sentiment analysis. </a:t>
            </a:r>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a:xfrm>
          <a:off x="0" y="0"/>
          <a:ext cx="0" cy="0"/>
          <a:chOff x="0" y="0"/>
          <a:chExt cx="0" cy="0"/>
        </a:xfrm>
      </p:grpSpPr>
      <p:sp>
        <p:nvSpPr>
          <p:cNvPr id="1048614" name="Content Placeholder 2"/>
          <p:cNvSpPr>
            <a:spLocks noGrp="1"/>
          </p:cNvSpPr>
          <p:nvPr>
            <p:ph idx="1"/>
          </p:nvPr>
        </p:nvSpPr>
        <p:spPr>
          <a:xfrm>
            <a:off x="4900613" y="365125"/>
            <a:ext cx="7072311" cy="6127750"/>
          </a:xfrm>
        </p:spPr>
        <p:txBody>
          <a:bodyPr/>
          <a:p>
            <a:pPr algn="just" indent="0" lvl="0" marL="0" marR="0">
              <a:spcBef>
                <a:spcPts val="0"/>
              </a:spcBef>
              <a:spcAft>
                <a:spcPts val="0"/>
              </a:spcAft>
              <a:buNone/>
            </a:pPr>
            <a:endParaRPr dirty="0" sz="4400" lang="en-US">
              <a:effectLst/>
              <a:latin typeface="Times New Roman" panose="02020603050405020304" pitchFamily="18" charset="0"/>
              <a:ea typeface="Times New Roman" panose="02020603050405020304" pitchFamily="18" charset="0"/>
            </a:endParaRPr>
          </a:p>
          <a:p>
            <a:pPr indent="0" lvl="0" marL="0" marR="0">
              <a:spcBef>
                <a:spcPts val="0"/>
              </a:spcBef>
              <a:spcAft>
                <a:spcPts val="0"/>
              </a:spcAft>
              <a:buNone/>
            </a:pPr>
            <a:r>
              <a:rPr dirty="0" sz="4400" lang="en-US">
                <a:effectLst/>
                <a:latin typeface="Times New Roman" panose="02020603050405020304" pitchFamily="18" charset="0"/>
                <a:ea typeface="Times New Roman" panose="02020603050405020304" pitchFamily="18" charset="0"/>
              </a:rPr>
              <a:t>Who are the major actors/ influencer in the dissemination of fake news within the ethnic groups analyzed ?</a:t>
            </a:r>
          </a:p>
          <a:p>
            <a:pPr indent="0" marL="0">
              <a:buNone/>
            </a:pPr>
            <a:endParaRPr dirty="0" lang="en-US"/>
          </a:p>
        </p:txBody>
      </p:sp>
      <p:pic>
        <p:nvPicPr>
          <p:cNvPr id="2097158" name="Picture 2" descr="Writing Research Questions | Purpose &amp; Examples - Video &amp; Lesson Transcript  | Study.com"/>
          <p:cNvPicPr>
            <a:picLocks noChangeAspect="1" noChangeArrowheads="1"/>
          </p:cNvPicPr>
          <p:nvPr/>
        </p:nvPicPr>
        <p:blipFill>
          <a:blip xmlns:r="http://schemas.openxmlformats.org/officeDocument/2006/relationships" r:embed="rId1"/>
          <a:srcRect/>
          <a:stretch>
            <a:fillRect/>
          </a:stretch>
        </p:blipFill>
        <p:spPr bwMode="auto">
          <a:xfrm>
            <a:off x="107950" y="1211261"/>
            <a:ext cx="4257865" cy="3189289"/>
          </a:xfrm>
          <a:prstGeom prst="rect"/>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69" name=""/>
        <p:cNvGrpSpPr/>
        <p:nvPr/>
      </p:nvGrpSpPr>
      <p:grpSpPr>
        <a:xfrm>
          <a:off x="0" y="0"/>
          <a:ext cx="0" cy="0"/>
          <a:chOff x="0" y="0"/>
          <a:chExt cx="0" cy="0"/>
        </a:xfrm>
      </p:grpSpPr>
      <p:sp>
        <p:nvSpPr>
          <p:cNvPr id="1048615" name="Title 1"/>
          <p:cNvSpPr>
            <a:spLocks noGrp="1"/>
          </p:cNvSpPr>
          <p:nvPr>
            <p:ph type="title"/>
          </p:nvPr>
        </p:nvSpPr>
        <p:spPr/>
        <p:txBody>
          <a:bodyPr/>
          <a:p>
            <a:r>
              <a:rPr dirty="0" sz="4400" lang="en-US">
                <a:effectLst/>
                <a:latin typeface="Times New Roman" panose="02020603050405020304" pitchFamily="18" charset="0"/>
                <a:ea typeface="Times New Roman" panose="02020603050405020304" pitchFamily="18" charset="0"/>
              </a:rPr>
              <a:t>Twitter microblogging</a:t>
            </a:r>
            <a:endParaRPr dirty="0" lang="en-US"/>
          </a:p>
        </p:txBody>
      </p:sp>
      <p:sp>
        <p:nvSpPr>
          <p:cNvPr id="1048616" name="Content Placeholder 2"/>
          <p:cNvSpPr>
            <a:spLocks noGrp="1"/>
          </p:cNvSpPr>
          <p:nvPr>
            <p:ph idx="1"/>
          </p:nvPr>
        </p:nvSpPr>
        <p:spPr>
          <a:xfrm>
            <a:off x="838200" y="1825624"/>
            <a:ext cx="11120438" cy="4918075"/>
          </a:xfrm>
        </p:spPr>
        <p:txBody>
          <a:bodyPr>
            <a:normAutofit lnSpcReduction="10000"/>
          </a:bodyPr>
          <a:p>
            <a:r>
              <a:rPr dirty="0" sz="3600" lang="en-US">
                <a:effectLst/>
                <a:latin typeface="Times New Roman" panose="02020603050405020304" pitchFamily="18" charset="0"/>
                <a:ea typeface="Times New Roman" panose="02020603050405020304" pitchFamily="18" charset="0"/>
              </a:rPr>
              <a:t>Disseminating information in real time. </a:t>
            </a:r>
          </a:p>
          <a:p>
            <a:r>
              <a:rPr dirty="0" sz="3600" lang="en-US">
                <a:effectLst/>
                <a:latin typeface="Times New Roman" panose="02020603050405020304" pitchFamily="18" charset="0"/>
                <a:ea typeface="Times New Roman" panose="02020603050405020304" pitchFamily="18" charset="0"/>
              </a:rPr>
              <a:t>It allows for only shot messages and makes it publicly available.</a:t>
            </a:r>
          </a:p>
          <a:p>
            <a:r>
              <a:rPr dirty="0" sz="3600" lang="en-US">
                <a:effectLst/>
                <a:latin typeface="Times New Roman" panose="02020603050405020304" pitchFamily="18" charset="0"/>
                <a:ea typeface="Times New Roman" panose="02020603050405020304" pitchFamily="18" charset="0"/>
              </a:rPr>
              <a:t>Contents are mainly user-generated, and lack fact-checking mechanisms  </a:t>
            </a:r>
          </a:p>
          <a:p>
            <a:r>
              <a:rPr dirty="0" sz="3600" lang="en-US">
                <a:effectLst/>
                <a:latin typeface="Times New Roman" panose="02020603050405020304" pitchFamily="18" charset="0"/>
                <a:ea typeface="Times New Roman" panose="02020603050405020304" pitchFamily="18" charset="0"/>
              </a:rPr>
              <a:t>Majority of twitter data is open for all analyze. </a:t>
            </a:r>
          </a:p>
          <a:p>
            <a:r>
              <a:rPr dirty="0" sz="3600" lang="en-US">
                <a:effectLst/>
                <a:latin typeface="Times New Roman" panose="02020603050405020304" pitchFamily="18" charset="0"/>
                <a:ea typeface="Times New Roman" panose="02020603050405020304" pitchFamily="18" charset="0"/>
              </a:rPr>
              <a:t>used in analyzing feelings, relationships, interactions and  opinions and measuring people’s satisfaction with services offered. </a:t>
            </a:r>
          </a:p>
          <a:p>
            <a:pPr indent="0" marL="0">
              <a:buNone/>
            </a:pPr>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617" name="Title 1"/>
          <p:cNvSpPr>
            <a:spLocks noGrp="1"/>
          </p:cNvSpPr>
          <p:nvPr>
            <p:ph type="title"/>
          </p:nvPr>
        </p:nvSpPr>
        <p:spPr>
          <a:xfrm>
            <a:off x="838200" y="0"/>
            <a:ext cx="10515600" cy="1325563"/>
          </a:xfrm>
        </p:spPr>
        <p:txBody>
          <a:bodyPr>
            <a:noAutofit/>
          </a:bodyPr>
          <a:p>
            <a:pPr algn="ctr"/>
            <a:r>
              <a:rPr b="1" dirty="0" sz="4800" lang="en-US">
                <a:effectLst/>
                <a:latin typeface="Times New Roman" panose="02020603050405020304" pitchFamily="18" charset="0"/>
                <a:ea typeface="Times New Roman" panose="02020603050405020304" pitchFamily="18" charset="0"/>
              </a:rPr>
              <a:t>Methodology</a:t>
            </a:r>
            <a:endParaRPr b="1" dirty="0" sz="4800" lang="en-US"/>
          </a:p>
        </p:txBody>
      </p:sp>
      <p:sp>
        <p:nvSpPr>
          <p:cNvPr id="1048618" name="Content Placeholder 2"/>
          <p:cNvSpPr>
            <a:spLocks noGrp="1"/>
          </p:cNvSpPr>
          <p:nvPr>
            <p:ph idx="1"/>
          </p:nvPr>
        </p:nvSpPr>
        <p:spPr>
          <a:xfrm>
            <a:off x="314325" y="1243012"/>
            <a:ext cx="11544299" cy="5057775"/>
          </a:xfrm>
        </p:spPr>
        <p:txBody>
          <a:bodyPr>
            <a:normAutofit/>
          </a:bodyPr>
          <a:p>
            <a:pPr algn="just" indent="0" marL="0">
              <a:buNone/>
            </a:pPr>
            <a:r>
              <a:rPr dirty="0" sz="4400" lang="en-US">
                <a:effectLst/>
                <a:latin typeface="Times Roman" pitchFamily="2" charset="0"/>
                <a:ea typeface="Times New Roman" panose="02020603050405020304" pitchFamily="18" charset="0"/>
                <a:cs typeface="Times Roman" pitchFamily="2" charset="0"/>
              </a:rPr>
              <a:t>This study uses a mixed methods research paradigm  driven by pragmatism: More specifically, it uses a sequential mixed methods design with a quantitative method followed by qualitative methods. </a:t>
            </a:r>
          </a:p>
          <a:p>
            <a:pPr algn="just" indent="0" marL="0">
              <a:buNone/>
            </a:pPr>
            <a:r>
              <a:rPr dirty="0" sz="4400" lang="en-US">
                <a:effectLst/>
                <a:latin typeface="Times Roman" pitchFamily="2" charset="0"/>
                <a:ea typeface="Times New Roman" panose="02020603050405020304" pitchFamily="18" charset="0"/>
                <a:cs typeface="Times Roman" pitchFamily="2" charset="0"/>
              </a:rPr>
              <a:t>The purpose of the qualitative methods is to explain the quantitative results. </a:t>
            </a:r>
          </a:p>
          <a:p>
            <a:pPr indent="0" marL="0">
              <a:buNone/>
            </a:pPr>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619" name="Title 1"/>
          <p:cNvSpPr>
            <a:spLocks noGrp="1"/>
          </p:cNvSpPr>
          <p:nvPr>
            <p:ph type="title"/>
          </p:nvPr>
        </p:nvSpPr>
        <p:spPr>
          <a:xfrm>
            <a:off x="838200" y="250825"/>
            <a:ext cx="10515600" cy="968375"/>
          </a:xfrm>
        </p:spPr>
        <p:txBody>
          <a:bodyPr/>
          <a:p>
            <a:pPr algn="ctr"/>
            <a:r>
              <a:rPr b="1" dirty="0" sz="4400" lang="en-US" err="1">
                <a:effectLst/>
                <a:latin typeface="Times New Roman" panose="02020603050405020304" pitchFamily="18" charset="0"/>
                <a:ea typeface="Times New Roman" panose="02020603050405020304" pitchFamily="18" charset="0"/>
              </a:rPr>
              <a:t>Mozdeh</a:t>
            </a:r>
            <a:r>
              <a:rPr b="1" dirty="0" sz="4400" lang="en-US">
                <a:effectLst/>
                <a:latin typeface="Times New Roman" panose="02020603050405020304" pitchFamily="18" charset="0"/>
                <a:ea typeface="Times New Roman" panose="02020603050405020304" pitchFamily="18" charset="0"/>
              </a:rPr>
              <a:t> software</a:t>
            </a:r>
            <a:endParaRPr b="1" dirty="0" lang="en-US"/>
          </a:p>
        </p:txBody>
      </p:sp>
      <p:sp>
        <p:nvSpPr>
          <p:cNvPr id="1048620" name="Content Placeholder 2"/>
          <p:cNvSpPr>
            <a:spLocks noGrp="1"/>
          </p:cNvSpPr>
          <p:nvPr>
            <p:ph idx="1"/>
          </p:nvPr>
        </p:nvSpPr>
        <p:spPr>
          <a:xfrm>
            <a:off x="838199" y="1443038"/>
            <a:ext cx="10706101" cy="4733925"/>
          </a:xfrm>
        </p:spPr>
        <p:txBody>
          <a:bodyPr>
            <a:normAutofit/>
          </a:bodyPr>
          <a:p>
            <a:pPr indent="0" marL="0">
              <a:buNone/>
            </a:pPr>
            <a:r>
              <a:rPr dirty="0" sz="4400" lang="en-US">
                <a:effectLst/>
                <a:latin typeface="Times Roman" pitchFamily="2" charset="0"/>
                <a:ea typeface="Times New Roman" panose="02020603050405020304" pitchFamily="18" charset="0"/>
                <a:cs typeface="Times Roman" pitchFamily="2" charset="0"/>
              </a:rPr>
              <a:t>The quantitative data were collected using </a:t>
            </a:r>
            <a:r>
              <a:rPr dirty="0" sz="4400" lang="en-US" err="1">
                <a:effectLst/>
                <a:latin typeface="Times Roman" pitchFamily="2" charset="0"/>
                <a:ea typeface="Times New Roman" panose="02020603050405020304" pitchFamily="18" charset="0"/>
                <a:cs typeface="Times Roman" pitchFamily="2" charset="0"/>
              </a:rPr>
              <a:t>Mozdeh</a:t>
            </a:r>
            <a:r>
              <a:rPr dirty="0" sz="4400" lang="en-US">
                <a:effectLst/>
                <a:latin typeface="Times Roman" pitchFamily="2" charset="0"/>
                <a:ea typeface="Times New Roman" panose="02020603050405020304" pitchFamily="18" charset="0"/>
                <a:cs typeface="Times Roman" pitchFamily="2" charset="0"/>
              </a:rPr>
              <a:t> Big Data Analysis software.</a:t>
            </a:r>
            <a:endParaRPr dirty="0" sz="4400" lang="en-US">
              <a:effectLst/>
              <a:latin typeface="Times New Roman" panose="02020603050405020304" pitchFamily="18" charset="0"/>
              <a:ea typeface="Times New Roman" panose="02020603050405020304" pitchFamily="18" charset="0"/>
            </a:endParaRPr>
          </a:p>
          <a:p>
            <a:pPr indent="0" marL="0">
              <a:buNone/>
            </a:pPr>
            <a:endParaRPr dirty="0" sz="4400" lang="en-US">
              <a:solidFill>
                <a:srgbClr val="000000"/>
              </a:solidFill>
              <a:effectLst/>
              <a:latin typeface="Times New Roman" panose="02020603050405020304" pitchFamily="18" charset="0"/>
              <a:ea typeface="Times New Roman" panose="02020603050405020304" pitchFamily="18" charset="0"/>
            </a:endParaRPr>
          </a:p>
          <a:p>
            <a:pPr indent="0" marL="0">
              <a:buNone/>
            </a:pPr>
            <a:r>
              <a:rPr dirty="0" sz="4400" lang="en-US" err="1">
                <a:effectLst/>
                <a:latin typeface="Times New Roman" panose="02020603050405020304" pitchFamily="18" charset="0"/>
                <a:ea typeface="Times New Roman" panose="02020603050405020304" pitchFamily="18" charset="0"/>
              </a:rPr>
              <a:t>Mozdeh</a:t>
            </a:r>
            <a:r>
              <a:rPr dirty="0" sz="4400" lang="en-US">
                <a:effectLst/>
                <a:latin typeface="Times New Roman" panose="02020603050405020304" pitchFamily="18" charset="0"/>
                <a:ea typeface="Times New Roman" panose="02020603050405020304" pitchFamily="18" charset="0"/>
              </a:rPr>
              <a:t> software was used to collects tweets through Twitter’s Streaming API to build a corpus of tweets, collected tweets from January 1, 2016 to June 39, 2021. </a:t>
            </a:r>
            <a:endParaRPr dirty="0" sz="440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593" name="Title 1"/>
          <p:cNvSpPr>
            <a:spLocks noGrp="1"/>
          </p:cNvSpPr>
          <p:nvPr>
            <p:ph type="title"/>
          </p:nvPr>
        </p:nvSpPr>
        <p:spPr>
          <a:xfrm>
            <a:off x="438150" y="185737"/>
            <a:ext cx="10515600" cy="1325563"/>
          </a:xfrm>
        </p:spPr>
        <p:txBody>
          <a:bodyPr>
            <a:normAutofit/>
          </a:bodyPr>
          <a:p>
            <a:r>
              <a:rPr b="1" dirty="0" sz="4800" lang="en-US"/>
              <a:t>Introduction</a:t>
            </a:r>
          </a:p>
        </p:txBody>
      </p:sp>
      <p:sp>
        <p:nvSpPr>
          <p:cNvPr id="1048594" name="Content Placeholder 2"/>
          <p:cNvSpPr>
            <a:spLocks noGrp="1"/>
          </p:cNvSpPr>
          <p:nvPr>
            <p:ph idx="1"/>
          </p:nvPr>
        </p:nvSpPr>
        <p:spPr>
          <a:xfrm>
            <a:off x="257175" y="1585913"/>
            <a:ext cx="11672887" cy="5086350"/>
          </a:xfrm>
        </p:spPr>
        <p:txBody>
          <a:bodyPr>
            <a:normAutofit/>
          </a:bodyPr>
          <a:p>
            <a:pPr>
              <a:buFont typeface="Wingdings" pitchFamily="2" charset="2"/>
              <a:buChar char="v"/>
            </a:pPr>
            <a:r>
              <a:rPr dirty="0" sz="4400" lang="en-US">
                <a:effectLst/>
                <a:latin typeface="Times New Roman" panose="02020603050405020304" pitchFamily="18" charset="0"/>
                <a:ea typeface="Times New Roman" panose="02020603050405020304" pitchFamily="18" charset="0"/>
              </a:rPr>
              <a:t>Currently, more and more people depend on social media for news instead of traditional news media</a:t>
            </a:r>
            <a:r>
              <a:rPr dirty="0" sz="1800" lang="en-US">
                <a:solidFill>
                  <a:srgbClr val="000000"/>
                </a:solidFill>
                <a:effectLst/>
                <a:latin typeface="Times New Roman" panose="02020603050405020304" pitchFamily="18" charset="0"/>
                <a:ea typeface="Times New Roman" panose="02020603050405020304" pitchFamily="18" charset="0"/>
              </a:rPr>
              <a:t>.</a:t>
            </a:r>
            <a:r>
              <a:rPr dirty="0" sz="1800" lang="en-US">
                <a:effectLst/>
                <a:latin typeface="Times New Roman" panose="02020603050405020304" pitchFamily="18" charset="0"/>
                <a:ea typeface="Times New Roman" panose="02020603050405020304" pitchFamily="18" charset="0"/>
              </a:rPr>
              <a:t> </a:t>
            </a:r>
          </a:p>
          <a:p>
            <a:pPr>
              <a:buFont typeface="Wingdings" pitchFamily="2" charset="2"/>
              <a:buChar char="v"/>
            </a:pPr>
            <a:r>
              <a:rPr dirty="0" sz="4400" lang="en-US">
                <a:effectLst/>
                <a:latin typeface="Times New Roman" panose="02020603050405020304" pitchFamily="18" charset="0"/>
                <a:ea typeface="Times New Roman" panose="02020603050405020304" pitchFamily="18" charset="0"/>
              </a:rPr>
              <a:t>Social media has become central to the way people create, and disseminate news</a:t>
            </a:r>
          </a:p>
          <a:p>
            <a:pPr>
              <a:buFont typeface="Wingdings" pitchFamily="2" charset="2"/>
              <a:buChar char="v"/>
            </a:pPr>
            <a:r>
              <a:rPr dirty="0" sz="4400" lang="en-US">
                <a:latin typeface="Times New Roman" panose="02020603050405020304" pitchFamily="18" charset="0"/>
                <a:ea typeface="Times New Roman" panose="02020603050405020304" pitchFamily="18" charset="0"/>
              </a:rPr>
              <a:t>It has</a:t>
            </a:r>
            <a:r>
              <a:rPr dirty="0" sz="4400" lang="en-US">
                <a:effectLst/>
                <a:latin typeface="Times New Roman" panose="02020603050405020304" pitchFamily="18" charset="0"/>
                <a:ea typeface="Times New Roman" panose="02020603050405020304" pitchFamily="18" charset="0"/>
              </a:rPr>
              <a:t>, as challenged traditional beliefs of how news should look. </a:t>
            </a:r>
            <a:endParaRPr dirty="0" sz="4400"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a:xfrm>
          <a:off x="0" y="0"/>
          <a:ext cx="0" cy="0"/>
          <a:chOff x="0" y="0"/>
          <a:chExt cx="0" cy="0"/>
        </a:xfrm>
      </p:grpSpPr>
      <p:sp>
        <p:nvSpPr>
          <p:cNvPr id="1048621" name="Title 1"/>
          <p:cNvSpPr>
            <a:spLocks noGrp="1"/>
          </p:cNvSpPr>
          <p:nvPr>
            <p:ph type="title"/>
          </p:nvPr>
        </p:nvSpPr>
        <p:spPr>
          <a:xfrm>
            <a:off x="838200" y="-40482"/>
            <a:ext cx="10515600" cy="1154907"/>
          </a:xfrm>
        </p:spPr>
        <p:txBody>
          <a:bodyPr/>
          <a:p>
            <a:pPr algn="ctr"/>
            <a:r>
              <a:rPr dirty="0" lang="en-US"/>
              <a:t>Data Collected</a:t>
            </a:r>
          </a:p>
        </p:txBody>
      </p:sp>
      <p:sp>
        <p:nvSpPr>
          <p:cNvPr id="1048622" name="Content Placeholder 2"/>
          <p:cNvSpPr>
            <a:spLocks noGrp="1"/>
          </p:cNvSpPr>
          <p:nvPr>
            <p:ph idx="1"/>
          </p:nvPr>
        </p:nvSpPr>
        <p:spPr>
          <a:xfrm>
            <a:off x="838200" y="1114425"/>
            <a:ext cx="10515600" cy="5062538"/>
          </a:xfrm>
        </p:spPr>
        <p:txBody>
          <a:bodyPr>
            <a:normAutofit fontScale="67857" lnSpcReduction="20000"/>
          </a:bodyPr>
          <a:p>
            <a:pPr indent="0" marL="0">
              <a:buNone/>
            </a:pPr>
            <a:r>
              <a:rPr dirty="0" sz="5200" lang="en-US">
                <a:effectLst/>
                <a:latin typeface="Times New Roman" panose="02020603050405020304" pitchFamily="18" charset="0"/>
                <a:ea typeface="Times New Roman" panose="02020603050405020304" pitchFamily="18" charset="0"/>
              </a:rPr>
              <a:t>A total of </a:t>
            </a:r>
            <a:r>
              <a:rPr b="1" dirty="0" sz="5200" lang="en-US">
                <a:effectLst/>
                <a:latin typeface="Times New Roman" panose="02020603050405020304" pitchFamily="18" charset="0"/>
                <a:ea typeface="Times New Roman" panose="02020603050405020304" pitchFamily="18" charset="0"/>
              </a:rPr>
              <a:t>19,264 tweets and over 104.7 million retweets were collected. </a:t>
            </a:r>
          </a:p>
          <a:p>
            <a:pPr indent="0" marL="0">
              <a:buNone/>
            </a:pPr>
            <a:endParaRPr b="1" dirty="0" sz="5200" lang="en-US">
              <a:latin typeface="Times New Roman" panose="02020603050405020304" pitchFamily="18" charset="0"/>
              <a:ea typeface="Times New Roman" panose="02020603050405020304" pitchFamily="18" charset="0"/>
            </a:endParaRPr>
          </a:p>
          <a:p>
            <a:pPr indent="0" marL="0">
              <a:buNone/>
            </a:pPr>
            <a:r>
              <a:rPr b="1" dirty="0" sz="5200" lang="en-US">
                <a:effectLst/>
                <a:latin typeface="Times New Roman" panose="02020603050405020304" pitchFamily="18" charset="0"/>
                <a:ea typeface="Times New Roman" panose="02020603050405020304" pitchFamily="18" charset="0"/>
              </a:rPr>
              <a:t>Data collected include</a:t>
            </a:r>
            <a:r>
              <a:rPr dirty="0" sz="5200" lang="en-US">
                <a:effectLst/>
                <a:latin typeface="Times New Roman" panose="02020603050405020304" pitchFamily="18" charset="0"/>
                <a:ea typeface="Times New Roman" panose="02020603050405020304" pitchFamily="18" charset="0"/>
              </a:rPr>
              <a:t> the :</a:t>
            </a:r>
          </a:p>
          <a:p>
            <a:pPr>
              <a:buFont typeface="Wingdings" pitchFamily="2" charset="2"/>
              <a:buChar char="ü"/>
            </a:pPr>
            <a:r>
              <a:rPr dirty="0" sz="5200" lang="en-US">
                <a:effectLst/>
                <a:latin typeface="Times New Roman" panose="02020603050405020304" pitchFamily="18" charset="0"/>
                <a:ea typeface="Times New Roman" panose="02020603050405020304" pitchFamily="18" charset="0"/>
              </a:rPr>
              <a:t>text of the tweet</a:t>
            </a:r>
          </a:p>
          <a:p>
            <a:pPr>
              <a:buFont typeface="Wingdings" pitchFamily="2" charset="2"/>
              <a:buChar char="ü"/>
            </a:pPr>
            <a:r>
              <a:rPr dirty="0" sz="5200" lang="en-US">
                <a:effectLst/>
                <a:latin typeface="Times New Roman" panose="02020603050405020304" pitchFamily="18" charset="0"/>
                <a:ea typeface="Times New Roman" panose="02020603050405020304" pitchFamily="18" charset="0"/>
              </a:rPr>
              <a:t>username of the person who posted the tweet</a:t>
            </a:r>
          </a:p>
          <a:p>
            <a:pPr>
              <a:buFont typeface="Wingdings" pitchFamily="2" charset="2"/>
              <a:buChar char="ü"/>
            </a:pPr>
            <a:r>
              <a:rPr dirty="0" sz="5200" lang="en-US">
                <a:effectLst/>
                <a:latin typeface="Times New Roman" panose="02020603050405020304" pitchFamily="18" charset="0"/>
                <a:ea typeface="Times New Roman" panose="02020603050405020304" pitchFamily="18" charset="0"/>
              </a:rPr>
              <a:t>username of the person who retweet</a:t>
            </a:r>
          </a:p>
          <a:p>
            <a:pPr>
              <a:buFont typeface="Wingdings" pitchFamily="2" charset="2"/>
              <a:buChar char="ü"/>
            </a:pPr>
            <a:r>
              <a:rPr dirty="0" sz="5200" lang="en-US">
                <a:effectLst/>
                <a:latin typeface="Times New Roman" panose="02020603050405020304" pitchFamily="18" charset="0"/>
                <a:ea typeface="Times New Roman" panose="02020603050405020304" pitchFamily="18" charset="0"/>
              </a:rPr>
              <a:t> original tweet </a:t>
            </a:r>
          </a:p>
          <a:p>
            <a:pPr>
              <a:buFont typeface="Wingdings" pitchFamily="2" charset="2"/>
              <a:buChar char="ü"/>
            </a:pPr>
            <a:r>
              <a:rPr dirty="0" sz="5200" lang="en-US">
                <a:effectLst/>
                <a:latin typeface="Times New Roman" panose="02020603050405020304" pitchFamily="18" charset="0"/>
                <a:ea typeface="Times New Roman" panose="02020603050405020304" pitchFamily="18" charset="0"/>
              </a:rPr>
              <a:t>or a retweet. </a:t>
            </a:r>
          </a:p>
          <a:p>
            <a:pPr indent="0" marL="0">
              <a:buNone/>
            </a:pPr>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sp>
        <p:nvSpPr>
          <p:cNvPr id="1048623" name="Title 1"/>
          <p:cNvSpPr>
            <a:spLocks noGrp="1"/>
          </p:cNvSpPr>
          <p:nvPr>
            <p:ph type="title"/>
          </p:nvPr>
        </p:nvSpPr>
        <p:spPr>
          <a:xfrm>
            <a:off x="189186" y="115614"/>
            <a:ext cx="10778359" cy="809297"/>
          </a:xfrm>
        </p:spPr>
        <p:txBody>
          <a:bodyPr>
            <a:normAutofit/>
          </a:bodyPr>
          <a:p>
            <a:pPr algn="just"/>
            <a:r>
              <a:rPr dirty="0" sz="1800" lang="en-US">
                <a:effectLst/>
                <a:latin typeface="Times New Roman" panose="02020603050405020304" pitchFamily="18" charset="0"/>
                <a:ea typeface="Times New Roman" panose="02020603050405020304" pitchFamily="18" charset="0"/>
              </a:rPr>
              <a:t>From the corpus of tweets collected the number of tweets on each keyword/phrase as well as the number of retweets greater than 100 are indicated in table below:</a:t>
            </a:r>
            <a:endParaRPr dirty="0" lang="en-US"/>
          </a:p>
        </p:txBody>
      </p:sp>
      <p:graphicFrame>
        <p:nvGraphicFramePr>
          <p:cNvPr id="4194305" name="Table 3"/>
          <p:cNvGraphicFramePr>
            <a:graphicFrameLocks noGrp="1"/>
          </p:cNvGraphicFramePr>
          <p:nvPr/>
        </p:nvGraphicFramePr>
        <p:xfrm>
          <a:off x="1786759" y="1030014"/>
          <a:ext cx="7432634" cy="6021759"/>
        </p:xfrm>
        <a:graphic>
          <a:graphicData uri="http://schemas.openxmlformats.org/drawingml/2006/table">
            <a:tbl>
              <a:tblPr firstRow="1" firstCol="1" bandRow="1">
                <a:tableStyleId>{5C22544A-7EE6-4342-B048-85BDC9FD1C3A}</a:tableStyleId>
              </a:tblPr>
              <a:tblGrid>
                <a:gridCol w="3064686"/>
                <a:gridCol w="863858"/>
                <a:gridCol w="1567619"/>
                <a:gridCol w="1936471"/>
              </a:tblGrid>
              <a:tr h="692995">
                <a:tc>
                  <a:txBody>
                    <a:bodyPr/>
                    <a:p>
                      <a:pPr marL="0" marR="0">
                        <a:spcBef>
                          <a:spcPts val="0"/>
                        </a:spcBef>
                        <a:spcAft>
                          <a:spcPts val="0"/>
                        </a:spcAft>
                      </a:pPr>
                      <a:r>
                        <a:rPr dirty="0" sz="1600" lang="en-US">
                          <a:effectLst/>
                        </a:rPr>
                        <a:t>Keywords</a:t>
                      </a:r>
                      <a:endParaRPr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marL="0" marR="0">
                        <a:spcBef>
                          <a:spcPts val="0"/>
                        </a:spcBef>
                        <a:spcAft>
                          <a:spcPts val="0"/>
                        </a:spcAft>
                      </a:pPr>
                      <a:r>
                        <a:rPr dirty="0" sz="1600" lang="en-US">
                          <a:effectLst/>
                        </a:rPr>
                        <a:t>No of Tweets</a:t>
                      </a:r>
                      <a:endParaRPr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marL="0" marR="0">
                        <a:spcBef>
                          <a:spcPts val="0"/>
                        </a:spcBef>
                        <a:spcAft>
                          <a:spcPts val="0"/>
                        </a:spcAft>
                      </a:pPr>
                      <a:r>
                        <a:rPr dirty="0" sz="1600" lang="en-US">
                          <a:effectLst/>
                        </a:rPr>
                        <a:t>No. of Retweets &gt;100</a:t>
                      </a:r>
                      <a:endParaRPr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marL="0" marR="0">
                        <a:spcBef>
                          <a:spcPts val="0"/>
                        </a:spcBef>
                        <a:spcAft>
                          <a:spcPts val="0"/>
                        </a:spcAft>
                      </a:pPr>
                      <a:r>
                        <a:rPr dirty="0" sz="1600" lang="en-US">
                          <a:effectLst/>
                        </a:rPr>
                        <a:t>Fake News Identified in Retweets &gt;100</a:t>
                      </a:r>
                      <a:endParaRPr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Arewa clash</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309</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381653">
                <a:tc>
                  <a:txBody>
                    <a:bodyPr/>
                    <a:p>
                      <a:pPr marL="0" marR="0">
                        <a:spcBef>
                          <a:spcPts val="0"/>
                        </a:spcBef>
                        <a:spcAft>
                          <a:spcPts val="0"/>
                        </a:spcAft>
                      </a:pPr>
                      <a:r>
                        <a:rPr dirty="0" sz="1600" lang="en-US" err="1">
                          <a:effectLst/>
                        </a:rPr>
                        <a:t>Arewa</a:t>
                      </a:r>
                      <a:r>
                        <a:rPr dirty="0" sz="1600" lang="en-US">
                          <a:effectLst/>
                        </a:rPr>
                        <a:t> resource control</a:t>
                      </a:r>
                      <a:endParaRPr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25</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Arewa Marginalization</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77</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Arewa militants</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299</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3</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1</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Arewa Fulani</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3658</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96</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7</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Arewa Ethnic Cleaning</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42</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1</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Arewa religious crisis</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24</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Zangon-Kataf</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393</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11</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381653">
                <a:tc>
                  <a:txBody>
                    <a:bodyPr/>
                    <a:p>
                      <a:pPr marL="0" marR="0">
                        <a:spcBef>
                          <a:spcPts val="0"/>
                        </a:spcBef>
                        <a:spcAft>
                          <a:spcPts val="0"/>
                        </a:spcAft>
                      </a:pPr>
                      <a:r>
                        <a:rPr sz="1600" lang="en-US">
                          <a:effectLst/>
                        </a:rPr>
                        <a:t>Zangon-Kataf herdsmen</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10</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381653">
                <a:tc>
                  <a:txBody>
                    <a:bodyPr/>
                    <a:p>
                      <a:pPr marL="0" marR="0">
                        <a:spcBef>
                          <a:spcPts val="0"/>
                        </a:spcBef>
                        <a:spcAft>
                          <a:spcPts val="0"/>
                        </a:spcAft>
                      </a:pPr>
                      <a:r>
                        <a:rPr sz="1600" lang="en-US">
                          <a:effectLst/>
                        </a:rPr>
                        <a:t>Zangon-Kataf grazing land</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285</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Zangon-Kataf Fulani </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53</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3</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Zangon-Kataf genocide</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3</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Zangon-Kataf crisis</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28</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1</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Zangon-Kataf killings</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10</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Kajuru killing</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3191</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81</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Kajuru grazing land</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32</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Kajuru herdsmen</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514</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24</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Kajuru fulani</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1247</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43</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Kajuru cleansing</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36</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r h="230998">
                <a:tc>
                  <a:txBody>
                    <a:bodyPr/>
                    <a:p>
                      <a:pPr marL="0" marR="0">
                        <a:spcBef>
                          <a:spcPts val="0"/>
                        </a:spcBef>
                        <a:spcAft>
                          <a:spcPts val="0"/>
                        </a:spcAft>
                      </a:pPr>
                      <a:r>
                        <a:rPr sz="1600" lang="en-US">
                          <a:effectLst/>
                        </a:rPr>
                        <a:t>Kajuru religious crisis</a:t>
                      </a:r>
                      <a:endParaRPr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76</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sz="1600" lang="en-US">
                          <a:effectLst/>
                        </a:rPr>
                        <a:t>1</a:t>
                      </a:r>
                      <a:endParaRPr b="0" sz="1600" lang="en-US">
                        <a:effectLst/>
                        <a:latin typeface="Times New Roman" panose="02020603050405020304" pitchFamily="18" charset="0"/>
                        <a:ea typeface="Times New Roman" panose="02020603050405020304" pitchFamily="18" charset="0"/>
                      </a:endParaRPr>
                    </a:p>
                  </a:txBody>
                  <a:tcPr marL="67990" marR="67990" marT="0" marB="0"/>
                </a:tc>
                <a:tc>
                  <a:txBody>
                    <a:bodyPr/>
                    <a:p>
                      <a:pPr algn="ctr" marL="0" marR="0">
                        <a:spcBef>
                          <a:spcPts val="0"/>
                        </a:spcBef>
                        <a:spcAft>
                          <a:spcPts val="0"/>
                        </a:spcAft>
                      </a:pPr>
                      <a:r>
                        <a:rPr b="0" dirty="0" sz="1600" lang="en-US">
                          <a:effectLst/>
                        </a:rPr>
                        <a:t>-</a:t>
                      </a:r>
                      <a:endParaRPr b="0" dirty="0" sz="1600" lang="en-US">
                        <a:effectLst/>
                        <a:latin typeface="Times New Roman" panose="02020603050405020304" pitchFamily="18" charset="0"/>
                        <a:ea typeface="Times New Roman" panose="02020603050405020304" pitchFamily="18" charset="0"/>
                      </a:endParaRPr>
                    </a:p>
                  </a:txBody>
                  <a:tcPr marL="67990" marR="67990" marT="0" marB="0"/>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a:off x="0" y="0"/>
          <a:ext cx="0" cy="0"/>
          <a:chOff x="0" y="0"/>
          <a:chExt cx="0" cy="0"/>
        </a:xfrm>
      </p:grpSpPr>
      <p:sp>
        <p:nvSpPr>
          <p:cNvPr id="1048624" name="Title 1"/>
          <p:cNvSpPr>
            <a:spLocks noGrp="1"/>
          </p:cNvSpPr>
          <p:nvPr>
            <p:ph type="title"/>
          </p:nvPr>
        </p:nvSpPr>
        <p:spPr>
          <a:xfrm>
            <a:off x="838200" y="157656"/>
            <a:ext cx="10515600" cy="1208690"/>
          </a:xfrm>
        </p:spPr>
        <p:txBody>
          <a:bodyPr>
            <a:noAutofit/>
          </a:bodyPr>
          <a:p>
            <a:r>
              <a:rPr dirty="0" sz="2400" lang="en-US">
                <a:effectLst/>
                <a:latin typeface="Times New Roman" panose="02020603050405020304" pitchFamily="18" charset="0"/>
                <a:ea typeface="Times New Roman" panose="02020603050405020304" pitchFamily="18" charset="0"/>
              </a:rPr>
              <a:t>To identify the influences in the public discourse on the keywords used for this study we selected only the major actors who had over four thousand retweets</a:t>
            </a:r>
            <a:endParaRPr dirty="0" sz="3600" lang="en-US"/>
          </a:p>
        </p:txBody>
      </p:sp>
      <p:graphicFrame>
        <p:nvGraphicFramePr>
          <p:cNvPr id="4194306" name="Table 7"/>
          <p:cNvGraphicFramePr>
            <a:graphicFrameLocks noGrp="1"/>
          </p:cNvGraphicFramePr>
          <p:nvPr/>
        </p:nvGraphicFramePr>
        <p:xfrm>
          <a:off x="838200" y="1481959"/>
          <a:ext cx="10124090" cy="4714937"/>
        </p:xfrm>
        <a:graphic>
          <a:graphicData uri="http://schemas.openxmlformats.org/drawingml/2006/table">
            <a:tbl>
              <a:tblPr firstRow="1" firstCol="1" bandRow="1">
                <a:tableStyleId>{5C22544A-7EE6-4342-B048-85BDC9FD1C3A}</a:tableStyleId>
              </a:tblPr>
              <a:tblGrid>
                <a:gridCol w="881019"/>
                <a:gridCol w="3197945"/>
                <a:gridCol w="2016606"/>
                <a:gridCol w="2013087"/>
                <a:gridCol w="2015433"/>
              </a:tblGrid>
              <a:tr h="508878">
                <a:tc>
                  <a:txBody>
                    <a:bodyPr/>
                    <a:p>
                      <a:pPr algn="just" marL="0" marR="0">
                        <a:lnSpc>
                          <a:spcPts val="1500"/>
                        </a:lnSpc>
                        <a:spcBef>
                          <a:spcPts val="0"/>
                        </a:spcBef>
                        <a:spcAft>
                          <a:spcPts val="1200"/>
                        </a:spcAft>
                      </a:pPr>
                      <a:endParaRPr dirty="0" sz="2000" lang="en-US">
                        <a:effectLst/>
                      </a:endParaRPr>
                    </a:p>
                    <a:p>
                      <a:pPr algn="just" marL="0" marR="0">
                        <a:lnSpc>
                          <a:spcPts val="1500"/>
                        </a:lnSpc>
                        <a:spcBef>
                          <a:spcPts val="0"/>
                        </a:spcBef>
                        <a:spcAft>
                          <a:spcPts val="1200"/>
                        </a:spcAft>
                      </a:pPr>
                      <a:r>
                        <a:rPr dirty="0" sz="2000" lang="en-US">
                          <a:effectLst/>
                        </a:rPr>
                        <a:t>S/No</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endParaRPr dirty="0" sz="2000" lang="en-US">
                        <a:effectLst/>
                      </a:endParaRPr>
                    </a:p>
                    <a:p>
                      <a:pPr algn="just" marL="0" marR="0">
                        <a:lnSpc>
                          <a:spcPts val="1500"/>
                        </a:lnSpc>
                        <a:spcBef>
                          <a:spcPts val="0"/>
                        </a:spcBef>
                        <a:spcAft>
                          <a:spcPts val="1200"/>
                        </a:spcAft>
                      </a:pPr>
                      <a:r>
                        <a:rPr dirty="0" sz="2000" lang="en-US">
                          <a:effectLst/>
                        </a:rPr>
                        <a:t>Tweeter handle</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endParaRPr dirty="0" sz="2000" lang="en-US">
                        <a:effectLst/>
                      </a:endParaRPr>
                    </a:p>
                    <a:p>
                      <a:pPr algn="just" marL="0" marR="0">
                        <a:lnSpc>
                          <a:spcPts val="1500"/>
                        </a:lnSpc>
                        <a:spcBef>
                          <a:spcPts val="0"/>
                        </a:spcBef>
                        <a:spcAft>
                          <a:spcPts val="1200"/>
                        </a:spcAft>
                      </a:pPr>
                      <a:r>
                        <a:rPr dirty="0" sz="2000" lang="en-US">
                          <a:effectLst/>
                        </a:rPr>
                        <a:t>Followers</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endParaRPr dirty="0" sz="2000" lang="en-US">
                        <a:effectLst/>
                      </a:endParaRPr>
                    </a:p>
                    <a:p>
                      <a:pPr algn="just" marL="0" marR="0">
                        <a:lnSpc>
                          <a:spcPts val="1500"/>
                        </a:lnSpc>
                        <a:spcBef>
                          <a:spcPts val="0"/>
                        </a:spcBef>
                        <a:spcAft>
                          <a:spcPts val="1200"/>
                        </a:spcAft>
                      </a:pPr>
                      <a:r>
                        <a:rPr dirty="0" sz="2000" lang="en-US">
                          <a:effectLst/>
                        </a:rPr>
                        <a:t>Tweets</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endParaRPr dirty="0" sz="2000" lang="en-US">
                        <a:effectLst/>
                      </a:endParaRPr>
                    </a:p>
                    <a:p>
                      <a:pPr algn="just" marL="0" marR="0">
                        <a:lnSpc>
                          <a:spcPts val="1500"/>
                        </a:lnSpc>
                        <a:spcBef>
                          <a:spcPts val="0"/>
                        </a:spcBef>
                        <a:spcAft>
                          <a:spcPts val="1200"/>
                        </a:spcAft>
                      </a:pPr>
                      <a:r>
                        <a:rPr dirty="0" sz="2000" lang="en-US">
                          <a:effectLst/>
                        </a:rPr>
                        <a:t>Retweets</a:t>
                      </a:r>
                      <a:endParaRPr dirty="0" sz="2000" lang="en-US">
                        <a:effectLst/>
                        <a:latin typeface="Times New Roman" panose="02020603050405020304" pitchFamily="18" charset="0"/>
                        <a:ea typeface="Times New Roman" panose="02020603050405020304" pitchFamily="18" charset="0"/>
                      </a:endParaRPr>
                    </a:p>
                  </a:txBody>
                  <a:tcPr marL="68580" marR="68580" marT="0" marB="0"/>
                </a:tc>
              </a:tr>
              <a:tr h="416998">
                <a:tc>
                  <a:txBody>
                    <a:bodyPr/>
                    <a:p>
                      <a:pPr algn="just" marL="0" marR="0">
                        <a:lnSpc>
                          <a:spcPts val="1500"/>
                        </a:lnSpc>
                        <a:spcBef>
                          <a:spcPts val="0"/>
                        </a:spcBef>
                        <a:spcAft>
                          <a:spcPts val="1200"/>
                        </a:spcAft>
                      </a:pPr>
                      <a:r>
                        <a:rPr dirty="0" sz="2000" lang="en-US">
                          <a:effectLst/>
                        </a:rPr>
                        <a:t>1</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r>
                        <a:rPr sz="2000" lang="en-US">
                          <a:effectLst/>
                        </a:rPr>
                        <a:t>Amaka_Ekwo</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137,827</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117</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33,059</a:t>
                      </a:r>
                      <a:endParaRPr sz="2000" lang="en-US">
                        <a:effectLst/>
                        <a:latin typeface="Times New Roman" panose="02020603050405020304" pitchFamily="18" charset="0"/>
                        <a:ea typeface="Times New Roman" panose="02020603050405020304" pitchFamily="18" charset="0"/>
                      </a:endParaRPr>
                    </a:p>
                  </a:txBody>
                  <a:tcPr marL="68580" marR="68580" marT="0" marB="0"/>
                </a:tc>
              </a:tr>
              <a:tr h="416998">
                <a:tc>
                  <a:txBody>
                    <a:bodyPr/>
                    <a:p>
                      <a:pPr algn="just" marL="0" marR="0">
                        <a:lnSpc>
                          <a:spcPts val="1500"/>
                        </a:lnSpc>
                        <a:spcBef>
                          <a:spcPts val="0"/>
                        </a:spcBef>
                        <a:spcAft>
                          <a:spcPts val="1200"/>
                        </a:spcAft>
                      </a:pPr>
                      <a:r>
                        <a:rPr dirty="0" sz="2000" lang="en-US">
                          <a:effectLst/>
                        </a:rPr>
                        <a:t>2</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r>
                        <a:rPr dirty="0" sz="2000" lang="en-US" err="1">
                          <a:effectLst/>
                        </a:rPr>
                        <a:t>NkemdiMary</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28,956</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124</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30,726</a:t>
                      </a:r>
                      <a:endParaRPr sz="2000" lang="en-US">
                        <a:effectLst/>
                        <a:latin typeface="Times New Roman" panose="02020603050405020304" pitchFamily="18" charset="0"/>
                        <a:ea typeface="Times New Roman" panose="02020603050405020304" pitchFamily="18" charset="0"/>
                      </a:endParaRPr>
                    </a:p>
                  </a:txBody>
                  <a:tcPr marL="68580" marR="68580" marT="0" marB="0"/>
                </a:tc>
              </a:tr>
              <a:tr h="416998">
                <a:tc>
                  <a:txBody>
                    <a:bodyPr/>
                    <a:p>
                      <a:pPr algn="just" marL="0" marR="0">
                        <a:lnSpc>
                          <a:spcPts val="1500"/>
                        </a:lnSpc>
                        <a:spcBef>
                          <a:spcPts val="0"/>
                        </a:spcBef>
                        <a:spcAft>
                          <a:spcPts val="1200"/>
                        </a:spcAft>
                      </a:pPr>
                      <a:r>
                        <a:rPr sz="2000" lang="en-US">
                          <a:effectLst/>
                        </a:rPr>
                        <a:t>3</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r>
                        <a:rPr dirty="0" sz="2000" lang="en-US" err="1">
                          <a:effectLst/>
                        </a:rPr>
                        <a:t>MaziNnamdiKanu</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336,076</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4</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13,464</a:t>
                      </a:r>
                      <a:endParaRPr sz="2000" lang="en-US">
                        <a:effectLst/>
                        <a:latin typeface="Times New Roman" panose="02020603050405020304" pitchFamily="18" charset="0"/>
                        <a:ea typeface="Times New Roman" panose="02020603050405020304" pitchFamily="18" charset="0"/>
                      </a:endParaRPr>
                    </a:p>
                  </a:txBody>
                  <a:tcPr marL="68580" marR="68580" marT="0" marB="0"/>
                </a:tc>
              </a:tr>
              <a:tr h="416998">
                <a:tc>
                  <a:txBody>
                    <a:bodyPr/>
                    <a:p>
                      <a:pPr algn="just" marL="0" marR="0">
                        <a:lnSpc>
                          <a:spcPts val="1500"/>
                        </a:lnSpc>
                        <a:spcBef>
                          <a:spcPts val="0"/>
                        </a:spcBef>
                        <a:spcAft>
                          <a:spcPts val="1200"/>
                        </a:spcAft>
                      </a:pPr>
                      <a:r>
                        <a:rPr sz="2000" lang="en-US">
                          <a:effectLst/>
                        </a:rPr>
                        <a:t>4</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r>
                        <a:rPr dirty="0" sz="2000" lang="en-US">
                          <a:effectLst/>
                        </a:rPr>
                        <a:t>xtobaba9</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1,052</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4</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11,486</a:t>
                      </a:r>
                      <a:endParaRPr sz="2000" lang="en-US">
                        <a:effectLst/>
                        <a:latin typeface="Times New Roman" panose="02020603050405020304" pitchFamily="18" charset="0"/>
                        <a:ea typeface="Times New Roman" panose="02020603050405020304" pitchFamily="18" charset="0"/>
                      </a:endParaRPr>
                    </a:p>
                  </a:txBody>
                  <a:tcPr marL="68580" marR="68580" marT="0" marB="0"/>
                </a:tc>
              </a:tr>
              <a:tr h="416998">
                <a:tc>
                  <a:txBody>
                    <a:bodyPr/>
                    <a:p>
                      <a:pPr algn="just" marL="0" marR="0">
                        <a:lnSpc>
                          <a:spcPts val="1500"/>
                        </a:lnSpc>
                        <a:spcBef>
                          <a:spcPts val="0"/>
                        </a:spcBef>
                        <a:spcAft>
                          <a:spcPts val="1200"/>
                        </a:spcAft>
                      </a:pPr>
                      <a:r>
                        <a:rPr sz="2000" lang="en-US">
                          <a:effectLst/>
                        </a:rPr>
                        <a:t>5</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r>
                        <a:rPr dirty="0" sz="2000" lang="en-US" err="1">
                          <a:effectLst/>
                        </a:rPr>
                        <a:t>sKefason</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9,363</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125</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14,243</a:t>
                      </a:r>
                      <a:endParaRPr sz="2000" lang="en-US">
                        <a:effectLst/>
                        <a:latin typeface="Times New Roman" panose="02020603050405020304" pitchFamily="18" charset="0"/>
                        <a:ea typeface="Times New Roman" panose="02020603050405020304" pitchFamily="18" charset="0"/>
                      </a:endParaRPr>
                    </a:p>
                  </a:txBody>
                  <a:tcPr marL="68580" marR="68580" marT="0" marB="0"/>
                </a:tc>
              </a:tr>
              <a:tr h="416998">
                <a:tc>
                  <a:txBody>
                    <a:bodyPr/>
                    <a:p>
                      <a:pPr algn="just" marL="0" marR="0">
                        <a:lnSpc>
                          <a:spcPts val="1500"/>
                        </a:lnSpc>
                        <a:spcBef>
                          <a:spcPts val="0"/>
                        </a:spcBef>
                        <a:spcAft>
                          <a:spcPts val="1200"/>
                        </a:spcAft>
                      </a:pPr>
                      <a:r>
                        <a:rPr sz="2000" lang="en-US">
                          <a:effectLst/>
                        </a:rPr>
                        <a:t>6</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r>
                        <a:rPr sz="2000" lang="en-US">
                          <a:effectLst/>
                        </a:rPr>
                        <a:t>Savndaniel</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14,765</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314</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7,758</a:t>
                      </a:r>
                      <a:endParaRPr sz="2000" lang="en-US">
                        <a:effectLst/>
                        <a:latin typeface="Times New Roman" panose="02020603050405020304" pitchFamily="18" charset="0"/>
                        <a:ea typeface="Times New Roman" panose="02020603050405020304" pitchFamily="18" charset="0"/>
                      </a:endParaRPr>
                    </a:p>
                  </a:txBody>
                  <a:tcPr marL="68580" marR="68580" marT="0" marB="0"/>
                </a:tc>
              </a:tr>
              <a:tr h="416998">
                <a:tc>
                  <a:txBody>
                    <a:bodyPr/>
                    <a:p>
                      <a:pPr algn="just" marL="0" marR="0">
                        <a:lnSpc>
                          <a:spcPts val="1500"/>
                        </a:lnSpc>
                        <a:spcBef>
                          <a:spcPts val="0"/>
                        </a:spcBef>
                        <a:spcAft>
                          <a:spcPts val="1200"/>
                        </a:spcAft>
                      </a:pPr>
                      <a:r>
                        <a:rPr sz="2000" lang="en-US">
                          <a:effectLst/>
                        </a:rPr>
                        <a:t>7</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r>
                        <a:rPr dirty="0" sz="2000" lang="en-US" err="1">
                          <a:effectLst/>
                        </a:rPr>
                        <a:t>SaharaReporters</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374,5316</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21</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5,663</a:t>
                      </a:r>
                      <a:endParaRPr sz="2000" lang="en-US">
                        <a:effectLst/>
                        <a:latin typeface="Times New Roman" panose="02020603050405020304" pitchFamily="18" charset="0"/>
                        <a:ea typeface="Times New Roman" panose="02020603050405020304" pitchFamily="18" charset="0"/>
                      </a:endParaRPr>
                    </a:p>
                  </a:txBody>
                  <a:tcPr marL="68580" marR="68580" marT="0" marB="0"/>
                </a:tc>
              </a:tr>
              <a:tr h="416998">
                <a:tc>
                  <a:txBody>
                    <a:bodyPr/>
                    <a:p>
                      <a:pPr algn="just" marL="0" marR="0">
                        <a:lnSpc>
                          <a:spcPts val="1500"/>
                        </a:lnSpc>
                        <a:spcBef>
                          <a:spcPts val="0"/>
                        </a:spcBef>
                        <a:spcAft>
                          <a:spcPts val="1200"/>
                        </a:spcAft>
                      </a:pPr>
                      <a:r>
                        <a:rPr sz="2000" lang="en-US">
                          <a:effectLst/>
                        </a:rPr>
                        <a:t>8</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r>
                        <a:rPr dirty="0" sz="2000" lang="en-US" err="1">
                          <a:effectLst/>
                        </a:rPr>
                        <a:t>realFFK</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dirty="0" sz="2000" lang="en-US">
                          <a:effectLst/>
                        </a:rPr>
                        <a:t>1,029,579</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5</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5,047</a:t>
                      </a:r>
                      <a:endParaRPr sz="2000" lang="en-US">
                        <a:effectLst/>
                        <a:latin typeface="Times New Roman" panose="02020603050405020304" pitchFamily="18" charset="0"/>
                        <a:ea typeface="Times New Roman" panose="02020603050405020304" pitchFamily="18" charset="0"/>
                      </a:endParaRPr>
                    </a:p>
                  </a:txBody>
                  <a:tcPr marL="68580" marR="68580" marT="0" marB="0"/>
                </a:tc>
              </a:tr>
              <a:tr h="416998">
                <a:tc>
                  <a:txBody>
                    <a:bodyPr/>
                    <a:p>
                      <a:pPr algn="just" marL="0" marR="0">
                        <a:lnSpc>
                          <a:spcPts val="1500"/>
                        </a:lnSpc>
                        <a:spcBef>
                          <a:spcPts val="0"/>
                        </a:spcBef>
                        <a:spcAft>
                          <a:spcPts val="1200"/>
                        </a:spcAft>
                      </a:pPr>
                      <a:r>
                        <a:rPr sz="2000" lang="en-US">
                          <a:effectLst/>
                        </a:rPr>
                        <a:t>9</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r>
                        <a:rPr sz="2000" lang="en-US">
                          <a:effectLst/>
                        </a:rPr>
                        <a:t>NkirukaNistoran</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dirty="0" sz="2000" lang="en-US">
                          <a:effectLst/>
                        </a:rPr>
                        <a:t>30,243</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37</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sz="2000" lang="en-US">
                          <a:effectLst/>
                        </a:rPr>
                        <a:t>4,882</a:t>
                      </a:r>
                      <a:endParaRPr sz="2000" lang="en-US">
                        <a:effectLst/>
                        <a:latin typeface="Times New Roman" panose="02020603050405020304" pitchFamily="18" charset="0"/>
                        <a:ea typeface="Times New Roman" panose="02020603050405020304" pitchFamily="18" charset="0"/>
                      </a:endParaRPr>
                    </a:p>
                  </a:txBody>
                  <a:tcPr marL="68580" marR="68580" marT="0" marB="0"/>
                </a:tc>
              </a:tr>
              <a:tr h="416998">
                <a:tc>
                  <a:txBody>
                    <a:bodyPr/>
                    <a:p>
                      <a:pPr algn="just" marL="0" marR="0">
                        <a:lnSpc>
                          <a:spcPts val="1500"/>
                        </a:lnSpc>
                        <a:spcBef>
                          <a:spcPts val="0"/>
                        </a:spcBef>
                        <a:spcAft>
                          <a:spcPts val="1200"/>
                        </a:spcAft>
                      </a:pPr>
                      <a:r>
                        <a:rPr sz="2000" lang="en-US">
                          <a:effectLst/>
                        </a:rPr>
                        <a:t>10</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lnSpc>
                          <a:spcPts val="1500"/>
                        </a:lnSpc>
                        <a:spcBef>
                          <a:spcPts val="0"/>
                        </a:spcBef>
                        <a:spcAft>
                          <a:spcPts val="1200"/>
                        </a:spcAft>
                      </a:pPr>
                      <a:r>
                        <a:rPr sz="2000" lang="en-US">
                          <a:effectLst/>
                        </a:rPr>
                        <a:t>AgorasBlog</a:t>
                      </a:r>
                      <a:endParaRPr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dirty="0" sz="2000" lang="en-US">
                          <a:effectLst/>
                        </a:rPr>
                        <a:t>56,565</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dirty="0" sz="2000" lang="en-US">
                          <a:effectLst/>
                        </a:rPr>
                        <a:t>20</a:t>
                      </a:r>
                      <a:endParaRPr dirty="0" sz="20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lnSpc>
                          <a:spcPts val="1500"/>
                        </a:lnSpc>
                        <a:spcBef>
                          <a:spcPts val="0"/>
                        </a:spcBef>
                        <a:spcAft>
                          <a:spcPts val="1200"/>
                        </a:spcAft>
                      </a:pPr>
                      <a:r>
                        <a:rPr dirty="0" sz="2000" lang="en-US">
                          <a:effectLst/>
                        </a:rPr>
                        <a:t>4,276</a:t>
                      </a:r>
                      <a:endParaRPr dirty="0" sz="2000" lang="en-US">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625" name="Content Placeholder 2"/>
          <p:cNvSpPr>
            <a:spLocks noGrp="1"/>
          </p:cNvSpPr>
          <p:nvPr>
            <p:ph idx="1"/>
          </p:nvPr>
        </p:nvSpPr>
        <p:spPr>
          <a:xfrm>
            <a:off x="725214" y="672662"/>
            <a:ext cx="10628586" cy="5504301"/>
          </a:xfrm>
        </p:spPr>
        <p:txBody>
          <a:bodyPr>
            <a:normAutofit fontScale="78571" lnSpcReduction="20000"/>
          </a:bodyPr>
          <a:p>
            <a:pPr algn="just">
              <a:buFont typeface="Wingdings" pitchFamily="2" charset="2"/>
              <a:buChar char="Ø"/>
            </a:pPr>
            <a:r>
              <a:rPr dirty="0" sz="4400" lang="en-US">
                <a:effectLst/>
                <a:latin typeface="Times New Roman" panose="02020603050405020304" pitchFamily="18" charset="0"/>
                <a:ea typeface="Times New Roman" panose="02020603050405020304" pitchFamily="18" charset="0"/>
              </a:rPr>
              <a:t>Table 2 shows the tweeter handle of the top 10 major actors/influencers </a:t>
            </a:r>
          </a:p>
          <a:p>
            <a:pPr algn="just">
              <a:buFont typeface="Wingdings" pitchFamily="2" charset="2"/>
              <a:buChar char="Ø"/>
            </a:pPr>
            <a:r>
              <a:rPr dirty="0" sz="4400" lang="en-US">
                <a:effectLst/>
                <a:latin typeface="Times New Roman" panose="02020603050405020304" pitchFamily="18" charset="0"/>
                <a:ea typeface="Times New Roman" panose="02020603050405020304" pitchFamily="18" charset="0"/>
              </a:rPr>
              <a:t>Note that even though tweeter handle </a:t>
            </a:r>
            <a:r>
              <a:rPr dirty="0" sz="4400" lang="en-US" err="1">
                <a:effectLst/>
                <a:latin typeface="Times New Roman" panose="02020603050405020304" pitchFamily="18" charset="0"/>
                <a:ea typeface="Times New Roman" panose="02020603050405020304" pitchFamily="18" charset="0"/>
              </a:rPr>
              <a:t>MaziNnamdiKanu</a:t>
            </a:r>
            <a:r>
              <a:rPr dirty="0" sz="4400" lang="en-US">
                <a:effectLst/>
                <a:latin typeface="Times New Roman" panose="02020603050405020304" pitchFamily="18" charset="0"/>
                <a:ea typeface="Times New Roman" panose="02020603050405020304" pitchFamily="18" charset="0"/>
              </a:rPr>
              <a:t>, and xtobaba9 had tweets below 5 they had thousands of retweets</a:t>
            </a:r>
          </a:p>
          <a:p>
            <a:pPr algn="just">
              <a:buFont typeface="Wingdings" pitchFamily="2" charset="2"/>
              <a:buChar char="Ø"/>
            </a:pPr>
            <a:r>
              <a:rPr dirty="0" sz="4400" lang="en-US">
                <a:effectLst/>
                <a:latin typeface="Times New Roman" panose="02020603050405020304" pitchFamily="18" charset="0"/>
                <a:ea typeface="Times New Roman" panose="02020603050405020304" pitchFamily="18" charset="0"/>
              </a:rPr>
              <a:t>With the number of follower </a:t>
            </a:r>
            <a:r>
              <a:rPr dirty="0" sz="4400" lang="en-US" err="1">
                <a:effectLst/>
                <a:latin typeface="Times New Roman" panose="02020603050405020304" pitchFamily="18" charset="0"/>
                <a:ea typeface="Times New Roman" panose="02020603050405020304" pitchFamily="18" charset="0"/>
              </a:rPr>
              <a:t>MaziNnamdiKanu</a:t>
            </a:r>
            <a:r>
              <a:rPr dirty="0" sz="4400" lang="en-US">
                <a:effectLst/>
                <a:latin typeface="Times New Roman" panose="02020603050405020304" pitchFamily="18" charset="0"/>
                <a:ea typeface="Times New Roman" panose="02020603050405020304" pitchFamily="18" charset="0"/>
              </a:rPr>
              <a:t>  is a key influencer in this social network. </a:t>
            </a:r>
          </a:p>
          <a:p>
            <a:pPr algn="just">
              <a:buFont typeface="Wingdings" pitchFamily="2" charset="2"/>
              <a:buChar char="Ø"/>
            </a:pPr>
            <a:r>
              <a:rPr dirty="0" sz="4400" lang="en-US">
                <a:effectLst/>
                <a:latin typeface="Times New Roman" panose="02020603050405020304" pitchFamily="18" charset="0"/>
                <a:ea typeface="Times New Roman" panose="02020603050405020304" pitchFamily="18" charset="0"/>
              </a:rPr>
              <a:t>Furthermore from the data collected users </a:t>
            </a:r>
            <a:r>
              <a:rPr dirty="0" sz="4400" lang="en-US" err="1">
                <a:effectLst/>
                <a:latin typeface="Times New Roman" panose="02020603050405020304" pitchFamily="18" charset="0"/>
                <a:ea typeface="Times New Roman" panose="02020603050405020304" pitchFamily="18" charset="0"/>
              </a:rPr>
              <a:t>mBuhari</a:t>
            </a:r>
            <a:r>
              <a:rPr dirty="0" sz="4400" lang="en-US">
                <a:effectLst/>
                <a:latin typeface="Times New Roman" panose="02020603050405020304" pitchFamily="18" charset="0"/>
                <a:ea typeface="Times New Roman" panose="02020603050405020304" pitchFamily="18" charset="0"/>
              </a:rPr>
              <a:t> and </a:t>
            </a:r>
            <a:r>
              <a:rPr dirty="0" sz="4400" lang="en-US" err="1">
                <a:effectLst/>
                <a:latin typeface="Times New Roman" panose="02020603050405020304" pitchFamily="18" charset="0"/>
                <a:ea typeface="Times New Roman" panose="02020603050405020304" pitchFamily="18" charset="0"/>
              </a:rPr>
              <a:t>elrufia</a:t>
            </a:r>
            <a:r>
              <a:rPr dirty="0" sz="4400" lang="en-US">
                <a:effectLst/>
                <a:latin typeface="Times New Roman" panose="02020603050405020304" pitchFamily="18" charset="0"/>
                <a:ea typeface="Times New Roman" panose="02020603050405020304" pitchFamily="18" charset="0"/>
              </a:rPr>
              <a:t> had no tweets but were only received tweets from many users and also got mentioned by many users</a:t>
            </a:r>
          </a:p>
          <a:p>
            <a:pPr indent="0" marL="0">
              <a:buNone/>
            </a:pPr>
            <a:endParaRPr dirty="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p:bgPr>
    </p:bg>
    <p:spTree>
      <p:nvGrpSpPr>
        <p:cNvPr id="76" name=""/>
        <p:cNvGrpSpPr/>
        <p:nvPr/>
      </p:nvGrpSpPr>
      <p:grpSpPr>
        <a:xfrm>
          <a:off x="0" y="0"/>
          <a:ext cx="0" cy="0"/>
          <a:chOff x="0" y="0"/>
          <a:chExt cx="0" cy="0"/>
        </a:xfrm>
      </p:grpSpPr>
      <p:sp>
        <p:nvSpPr>
          <p:cNvPr id="1048626" name="Title 1"/>
          <p:cNvSpPr>
            <a:spLocks noGrp="1"/>
          </p:cNvSpPr>
          <p:nvPr>
            <p:ph type="title"/>
          </p:nvPr>
        </p:nvSpPr>
        <p:spPr>
          <a:xfrm>
            <a:off x="367862" y="365126"/>
            <a:ext cx="10985937" cy="685910"/>
          </a:xfrm>
        </p:spPr>
        <p:txBody>
          <a:bodyPr>
            <a:normAutofit/>
          </a:bodyPr>
          <a:p>
            <a:pPr algn="ctr"/>
            <a:r>
              <a:rPr dirty="0" sz="2800" lang="en-US">
                <a:solidFill>
                  <a:schemeClr val="bg1"/>
                </a:solidFill>
                <a:effectLst/>
                <a:latin typeface="Times Roman" pitchFamily="2" charset="0"/>
                <a:ea typeface="Times New Roman" panose="02020603050405020304" pitchFamily="18" charset="0"/>
                <a:cs typeface="Times Roman" pitchFamily="2" charset="0"/>
              </a:rPr>
              <a:t>Figure1: Major Influencers in the Node</a:t>
            </a:r>
            <a:endParaRPr dirty="0" sz="2800" lang="en-US">
              <a:solidFill>
                <a:schemeClr val="bg1"/>
              </a:solidFill>
            </a:endParaRPr>
          </a:p>
        </p:txBody>
      </p:sp>
      <p:pic>
        <p:nvPicPr>
          <p:cNvPr id="2097159" name="Content Placeholder 4"/>
          <p:cNvPicPr>
            <a:picLocks noChangeAspect="1" noGrp="1"/>
          </p:cNvPicPr>
          <p:nvPr>
            <p:ph idx="1"/>
          </p:nvPr>
        </p:nvPicPr>
        <p:blipFill>
          <a:blip xmlns:r="http://schemas.openxmlformats.org/officeDocument/2006/relationships" r:embed="rId1"/>
          <a:stretch>
            <a:fillRect/>
          </a:stretch>
        </p:blipFill>
        <p:spPr>
          <a:xfrm>
            <a:off x="1839309" y="1051035"/>
            <a:ext cx="8892811" cy="5659062"/>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a:xfrm>
          <a:off x="0" y="0"/>
          <a:ext cx="0" cy="0"/>
          <a:chOff x="0" y="0"/>
          <a:chExt cx="0" cy="0"/>
        </a:xfrm>
      </p:grpSpPr>
      <p:sp>
        <p:nvSpPr>
          <p:cNvPr id="1048627" name="Title 1"/>
          <p:cNvSpPr>
            <a:spLocks noGrp="1"/>
          </p:cNvSpPr>
          <p:nvPr>
            <p:ph type="title"/>
          </p:nvPr>
        </p:nvSpPr>
        <p:spPr>
          <a:xfrm>
            <a:off x="838200" y="72313"/>
            <a:ext cx="10515600" cy="1325563"/>
          </a:xfrm>
        </p:spPr>
        <p:txBody>
          <a:bodyPr/>
          <a:p>
            <a:r>
              <a:rPr dirty="0" sz="4400" lang="en-US">
                <a:effectLst/>
                <a:latin typeface="Times Roman" pitchFamily="2" charset="0"/>
                <a:ea typeface="Times New Roman" panose="02020603050405020304" pitchFamily="18" charset="0"/>
                <a:cs typeface="Times Roman" pitchFamily="2" charset="0"/>
              </a:rPr>
              <a:t>Major Influencers in the Node</a:t>
            </a:r>
            <a:endParaRPr dirty="0" lang="en-US"/>
          </a:p>
        </p:txBody>
      </p:sp>
      <p:sp>
        <p:nvSpPr>
          <p:cNvPr id="1048628" name="Content Placeholder 2"/>
          <p:cNvSpPr>
            <a:spLocks noGrp="1"/>
          </p:cNvSpPr>
          <p:nvPr>
            <p:ph idx="1"/>
          </p:nvPr>
        </p:nvSpPr>
        <p:spPr>
          <a:xfrm>
            <a:off x="838200" y="1397876"/>
            <a:ext cx="10515600" cy="4779087"/>
          </a:xfrm>
        </p:spPr>
        <p:txBody>
          <a:bodyPr>
            <a:normAutofit fontScale="89286" lnSpcReduction="10000"/>
          </a:bodyPr>
          <a:p>
            <a:pPr algn="just" indent="0" marL="0">
              <a:buNone/>
            </a:pPr>
            <a:r>
              <a:rPr dirty="0" sz="4400" lang="en-US">
                <a:effectLst/>
                <a:latin typeface="Times New Roman" panose="02020603050405020304" pitchFamily="18" charset="0"/>
                <a:ea typeface="Times New Roman" panose="02020603050405020304" pitchFamily="18" charset="0"/>
              </a:rPr>
              <a:t>The network shows the conversational connections made by the users. Therefore, when User </a:t>
            </a:r>
            <a:r>
              <a:rPr dirty="0" sz="4400" lang="en-US" err="1">
                <a:effectLst/>
                <a:latin typeface="Times New Roman" panose="02020603050405020304" pitchFamily="18" charset="0"/>
                <a:ea typeface="Times New Roman" panose="02020603050405020304" pitchFamily="18" charset="0"/>
              </a:rPr>
              <a:t>mBhari</a:t>
            </a:r>
            <a:r>
              <a:rPr dirty="0" sz="4400" lang="en-US">
                <a:effectLst/>
                <a:latin typeface="Times New Roman" panose="02020603050405020304" pitchFamily="18" charset="0"/>
                <a:ea typeface="Times New Roman" panose="02020603050405020304" pitchFamily="18" charset="0"/>
              </a:rPr>
              <a:t> mentions or retweets User </a:t>
            </a:r>
            <a:r>
              <a:rPr dirty="0" sz="4400" lang="en-US" err="1">
                <a:effectLst/>
                <a:latin typeface="Times New Roman" panose="02020603050405020304" pitchFamily="18" charset="0"/>
                <a:ea typeface="Times New Roman" panose="02020603050405020304" pitchFamily="18" charset="0"/>
              </a:rPr>
              <a:t>elrufia</a:t>
            </a:r>
            <a:r>
              <a:rPr dirty="0" sz="4400" lang="en-US">
                <a:effectLst/>
                <a:latin typeface="Times New Roman" panose="02020603050405020304" pitchFamily="18" charset="0"/>
                <a:ea typeface="Times New Roman" panose="02020603050405020304" pitchFamily="18" charset="0"/>
              </a:rPr>
              <a:t>, there is a connection between those two nodes. The graphs are directed, which allows us to identify those that either made or received more mentions. The users </a:t>
            </a:r>
            <a:r>
              <a:rPr dirty="0" sz="4400" lang="en-US" err="1">
                <a:effectLst/>
                <a:latin typeface="Times New Roman" panose="02020603050405020304" pitchFamily="18" charset="0"/>
                <a:ea typeface="Times New Roman" panose="02020603050405020304" pitchFamily="18" charset="0"/>
              </a:rPr>
              <a:t>mBhari</a:t>
            </a:r>
            <a:r>
              <a:rPr dirty="0" sz="4400" lang="en-US">
                <a:effectLst/>
                <a:latin typeface="Times New Roman" panose="02020603050405020304" pitchFamily="18" charset="0"/>
                <a:ea typeface="Times New Roman" panose="02020603050405020304" pitchFamily="18" charset="0"/>
              </a:rPr>
              <a:t> and </a:t>
            </a:r>
            <a:r>
              <a:rPr dirty="0" sz="4400" lang="en-US" err="1">
                <a:effectLst/>
                <a:latin typeface="Times New Roman" panose="02020603050405020304" pitchFamily="18" charset="0"/>
                <a:ea typeface="Times New Roman" panose="02020603050405020304" pitchFamily="18" charset="0"/>
              </a:rPr>
              <a:t>elrufia</a:t>
            </a:r>
            <a:r>
              <a:rPr dirty="0" sz="4400" lang="en-US">
                <a:effectLst/>
                <a:latin typeface="Times New Roman" panose="02020603050405020304" pitchFamily="18" charset="0"/>
                <a:ea typeface="Times New Roman" panose="02020603050405020304" pitchFamily="18" charset="0"/>
              </a:rPr>
              <a:t> who received a lot of retweets and mentions are classified as opinion leaders.  </a:t>
            </a:r>
          </a:p>
          <a:p>
            <a:pPr indent="0" marL="0">
              <a:buNone/>
            </a:pPr>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p:bgPr>
    </p:bg>
    <p:spTree>
      <p:nvGrpSpPr>
        <p:cNvPr id="78" name=""/>
        <p:cNvGrpSpPr/>
        <p:nvPr/>
      </p:nvGrpSpPr>
      <p:grpSpPr>
        <a:xfrm>
          <a:off x="0" y="0"/>
          <a:ext cx="0" cy="0"/>
          <a:chOff x="0" y="0"/>
          <a:chExt cx="0" cy="0"/>
        </a:xfrm>
      </p:grpSpPr>
      <p:sp>
        <p:nvSpPr>
          <p:cNvPr id="1048629" name="Title 1"/>
          <p:cNvSpPr>
            <a:spLocks noGrp="1"/>
          </p:cNvSpPr>
          <p:nvPr>
            <p:ph type="title"/>
          </p:nvPr>
        </p:nvSpPr>
        <p:spPr>
          <a:xfrm>
            <a:off x="838199" y="144408"/>
            <a:ext cx="10544503" cy="791014"/>
          </a:xfrm>
        </p:spPr>
        <p:txBody>
          <a:bodyPr>
            <a:normAutofit fontScale="90000"/>
          </a:bodyPr>
          <a:p>
            <a:pPr algn="ctr"/>
            <a:r>
              <a:rPr dirty="0" sz="3600" lang="en-US">
                <a:solidFill>
                  <a:srgbClr val="000000"/>
                </a:solidFill>
                <a:effectLst/>
                <a:latin typeface="Times New Roman" panose="02020603050405020304" pitchFamily="18" charset="0"/>
                <a:ea typeface="Times New Roman" panose="02020603050405020304" pitchFamily="18" charset="0"/>
              </a:rPr>
              <a:t>Figure 2: Communication links between 10 Major Actors/Influencers in the Social </a:t>
            </a:r>
            <a:r>
              <a:rPr dirty="0" sz="3600" lang="en-US" err="1">
                <a:solidFill>
                  <a:srgbClr val="000000"/>
                </a:solidFill>
                <a:effectLst/>
                <a:latin typeface="Times New Roman" panose="02020603050405020304" pitchFamily="18" charset="0"/>
                <a:ea typeface="Times New Roman" panose="02020603050405020304" pitchFamily="18" charset="0"/>
              </a:rPr>
              <a:t>Network</a:t>
            </a:r>
            <a:r>
              <a:rPr dirty="0" sz="3600" lang="en-US" err="1">
                <a:effectLst/>
                <a:latin typeface="Times New Roman" panose="02020603050405020304" pitchFamily="18" charset="0"/>
                <a:ea typeface="Times New Roman" panose="02020603050405020304" pitchFamily="18" charset="0"/>
              </a:rPr>
              <a:t>m</a:t>
            </a:r>
            <a:endParaRPr dirty="0" sz="3600" lang="en-US"/>
          </a:p>
        </p:txBody>
      </p:sp>
      <p:pic>
        <p:nvPicPr>
          <p:cNvPr id="2097160" name="Content Placeholder 4"/>
          <p:cNvPicPr>
            <a:picLocks noChangeAspect="1" noGrp="1"/>
          </p:cNvPicPr>
          <p:nvPr>
            <p:ph idx="1"/>
          </p:nvPr>
        </p:nvPicPr>
        <p:blipFill>
          <a:blip xmlns:r="http://schemas.openxmlformats.org/officeDocument/2006/relationships" r:embed="rId1"/>
          <a:stretch>
            <a:fillRect/>
          </a:stretch>
        </p:blipFill>
        <p:spPr>
          <a:xfrm>
            <a:off x="1492469" y="1351998"/>
            <a:ext cx="8797159" cy="5479785"/>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a:xfrm>
          <a:off x="0" y="0"/>
          <a:ext cx="0" cy="0"/>
          <a:chOff x="0" y="0"/>
          <a:chExt cx="0" cy="0"/>
        </a:xfrm>
      </p:grpSpPr>
      <p:sp>
        <p:nvSpPr>
          <p:cNvPr id="1048630" name="Content Placeholder 2"/>
          <p:cNvSpPr>
            <a:spLocks noGrp="1"/>
          </p:cNvSpPr>
          <p:nvPr>
            <p:ph idx="1"/>
          </p:nvPr>
        </p:nvSpPr>
        <p:spPr>
          <a:xfrm>
            <a:off x="830317" y="304800"/>
            <a:ext cx="10523483" cy="5872163"/>
          </a:xfrm>
        </p:spPr>
        <p:txBody>
          <a:bodyPr/>
          <a:p>
            <a:pPr algn="just" indent="0" marL="0">
              <a:buNone/>
            </a:pPr>
            <a:r>
              <a:rPr dirty="0" sz="4400" lang="en-US">
                <a:effectLst/>
                <a:latin typeface="Times New Roman" panose="02020603050405020304" pitchFamily="18" charset="0"/>
                <a:ea typeface="Times New Roman" panose="02020603050405020304" pitchFamily="18" charset="0"/>
              </a:rPr>
              <a:t>Relationship between the major actors/influencers is depicted in figure 2. The figure revealed that the tweeter handle </a:t>
            </a:r>
            <a:r>
              <a:rPr dirty="0" sz="4400" lang="en-US" err="1">
                <a:effectLst/>
                <a:latin typeface="Times New Roman" panose="02020603050405020304" pitchFamily="18" charset="0"/>
                <a:ea typeface="Times New Roman" panose="02020603050405020304" pitchFamily="18" charset="0"/>
              </a:rPr>
              <a:t>Amaka_Ekwo</a:t>
            </a:r>
            <a:r>
              <a:rPr dirty="0" sz="4400" lang="en-US">
                <a:effectLst/>
                <a:latin typeface="Times New Roman" panose="02020603050405020304" pitchFamily="18" charset="0"/>
                <a:ea typeface="Times New Roman" panose="02020603050405020304" pitchFamily="18" charset="0"/>
              </a:rPr>
              <a:t> communicate with five of the top 10 major actors/influencers, while </a:t>
            </a:r>
            <a:r>
              <a:rPr dirty="0" sz="4400" lang="en-US" err="1">
                <a:effectLst/>
                <a:latin typeface="Times New Roman" panose="02020603050405020304" pitchFamily="18" charset="0"/>
                <a:ea typeface="Times New Roman" panose="02020603050405020304" pitchFamily="18" charset="0"/>
              </a:rPr>
              <a:t>sKefason</a:t>
            </a:r>
            <a:r>
              <a:rPr dirty="0" sz="4400" lang="en-US">
                <a:effectLst/>
                <a:latin typeface="Times New Roman" panose="02020603050405020304" pitchFamily="18" charset="0"/>
                <a:ea typeface="Times New Roman" panose="02020603050405020304" pitchFamily="18" charset="0"/>
              </a:rPr>
              <a:t> has a communication link with only 1 of the top 10 major influencers.</a:t>
            </a:r>
          </a:p>
          <a:p>
            <a:pPr indent="0" marL="0">
              <a:buNone/>
            </a:pPr>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80" name=""/>
        <p:cNvGrpSpPr/>
        <p:nvPr/>
      </p:nvGrpSpPr>
      <p:grpSpPr>
        <a:xfrm>
          <a:off x="0" y="0"/>
          <a:ext cx="0" cy="0"/>
          <a:chOff x="0" y="0"/>
          <a:chExt cx="0" cy="0"/>
        </a:xfrm>
      </p:grpSpPr>
      <p:sp>
        <p:nvSpPr>
          <p:cNvPr id="1048631" name="Title 1"/>
          <p:cNvSpPr>
            <a:spLocks noGrp="1"/>
          </p:cNvSpPr>
          <p:nvPr>
            <p:ph type="title"/>
          </p:nvPr>
        </p:nvSpPr>
        <p:spPr>
          <a:xfrm>
            <a:off x="838200" y="-48556"/>
            <a:ext cx="10515600" cy="1325563"/>
          </a:xfrm>
        </p:spPr>
        <p:txBody>
          <a:bodyPr/>
          <a:p>
            <a:r>
              <a:rPr b="1" dirty="0" sz="4400" lang="en-US">
                <a:effectLst/>
                <a:latin typeface="Times New Roman" panose="02020603050405020304" pitchFamily="18" charset="0"/>
                <a:ea typeface="Times New Roman" panose="02020603050405020304" pitchFamily="18" charset="0"/>
              </a:rPr>
              <a:t>Identifying Fake news</a:t>
            </a:r>
            <a:endParaRPr dirty="0" lang="en-US"/>
          </a:p>
        </p:txBody>
      </p:sp>
      <p:sp>
        <p:nvSpPr>
          <p:cNvPr id="1048632" name="Content Placeholder 2"/>
          <p:cNvSpPr>
            <a:spLocks noGrp="1"/>
          </p:cNvSpPr>
          <p:nvPr>
            <p:ph idx="1"/>
          </p:nvPr>
        </p:nvSpPr>
        <p:spPr>
          <a:xfrm>
            <a:off x="838200" y="1418897"/>
            <a:ext cx="10515600" cy="4758066"/>
          </a:xfrm>
        </p:spPr>
        <p:txBody>
          <a:bodyPr>
            <a:normAutofit/>
          </a:bodyPr>
          <a:p>
            <a:pPr algn="just" marR="0">
              <a:spcBef>
                <a:spcPts val="0"/>
              </a:spcBef>
              <a:spcAft>
                <a:spcPts val="0"/>
              </a:spcAft>
              <a:buFont typeface="Wingdings" pitchFamily="2" charset="2"/>
              <a:buChar char="ü"/>
            </a:pPr>
            <a:r>
              <a:rPr dirty="0" sz="4000" lang="en-US">
                <a:effectLst/>
                <a:latin typeface="Times New Roman" panose="02020603050405020304" pitchFamily="18" charset="0"/>
                <a:ea typeface="Times New Roman" panose="02020603050405020304" pitchFamily="18" charset="0"/>
              </a:rPr>
              <a:t>The researcher filtered out tweets that were retweeted more than 100 times using </a:t>
            </a:r>
            <a:r>
              <a:rPr dirty="0" sz="4000" lang="en-US" err="1">
                <a:effectLst/>
                <a:latin typeface="Times New Roman" panose="02020603050405020304" pitchFamily="18" charset="0"/>
                <a:ea typeface="Times New Roman" panose="02020603050405020304" pitchFamily="18" charset="0"/>
              </a:rPr>
              <a:t>mozdeh</a:t>
            </a:r>
            <a:r>
              <a:rPr dirty="0" sz="4000" lang="en-US">
                <a:effectLst/>
                <a:latin typeface="Times New Roman" panose="02020603050405020304" pitchFamily="18" charset="0"/>
                <a:ea typeface="Times New Roman" panose="02020603050405020304" pitchFamily="18" charset="0"/>
              </a:rPr>
              <a:t> big data analysis software. </a:t>
            </a:r>
          </a:p>
          <a:p>
            <a:pPr algn="just" marR="0">
              <a:spcBef>
                <a:spcPts val="0"/>
              </a:spcBef>
              <a:spcAft>
                <a:spcPts val="0"/>
              </a:spcAft>
              <a:buFont typeface="Wingdings" pitchFamily="2" charset="2"/>
              <a:buChar char="ü"/>
            </a:pPr>
            <a:r>
              <a:rPr dirty="0" sz="4000" lang="en-US">
                <a:effectLst/>
                <a:latin typeface="Times New Roman" panose="02020603050405020304" pitchFamily="18" charset="0"/>
                <a:ea typeface="Times New Roman" panose="02020603050405020304" pitchFamily="18" charset="0"/>
              </a:rPr>
              <a:t>The result showed that 459 tweets were retweeted more than 100 time</a:t>
            </a:r>
          </a:p>
          <a:p>
            <a:pPr algn="just" marR="0">
              <a:spcBef>
                <a:spcPts val="0"/>
              </a:spcBef>
              <a:spcAft>
                <a:spcPts val="0"/>
              </a:spcAft>
              <a:buFont typeface="Wingdings" pitchFamily="2" charset="2"/>
              <a:buChar char="ü"/>
            </a:pPr>
            <a:r>
              <a:rPr dirty="0" sz="4000" lang="en-US">
                <a:effectLst/>
                <a:latin typeface="Times New Roman" panose="02020603050405020304" pitchFamily="18" charset="0"/>
                <a:ea typeface="Times New Roman" panose="02020603050405020304" pitchFamily="18" charset="0"/>
              </a:rPr>
              <a:t>9 tweets were identify as fake news as shown in table 3. </a:t>
            </a:r>
          </a:p>
          <a:p>
            <a:pPr indent="0" marL="0">
              <a:buNone/>
            </a:pPr>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81" name=""/>
        <p:cNvGrpSpPr/>
        <p:nvPr/>
      </p:nvGrpSpPr>
      <p:grpSpPr>
        <a:xfrm>
          <a:off x="0" y="0"/>
          <a:ext cx="0" cy="0"/>
          <a:chOff x="0" y="0"/>
          <a:chExt cx="0" cy="0"/>
        </a:xfrm>
      </p:grpSpPr>
      <p:sp>
        <p:nvSpPr>
          <p:cNvPr id="1048633" name="Title 1"/>
          <p:cNvSpPr>
            <a:spLocks noGrp="1"/>
          </p:cNvSpPr>
          <p:nvPr>
            <p:ph type="title"/>
          </p:nvPr>
        </p:nvSpPr>
        <p:spPr>
          <a:xfrm>
            <a:off x="829003" y="333595"/>
            <a:ext cx="10533993" cy="675399"/>
          </a:xfrm>
        </p:spPr>
        <p:txBody>
          <a:bodyPr>
            <a:normAutofit fontScale="90000"/>
          </a:bodyPr>
          <a:p>
            <a:r>
              <a:rPr b="1" dirty="0" sz="3600" lang="en-US">
                <a:effectLst/>
                <a:latin typeface="Times New Roman" panose="02020603050405020304" pitchFamily="18" charset="0"/>
                <a:ea typeface="Times New Roman" panose="02020603050405020304" pitchFamily="18" charset="0"/>
              </a:rPr>
              <a:t>Figure 3: Tweets Retweeted more than 100 times</a:t>
            </a:r>
            <a:br>
              <a:rPr dirty="0" sz="1800" lang="en-US">
                <a:effectLst/>
                <a:latin typeface="Times New Roman" panose="02020603050405020304" pitchFamily="18" charset="0"/>
                <a:ea typeface="Times New Roman" panose="02020603050405020304" pitchFamily="18" charset="0"/>
              </a:rPr>
            </a:br>
            <a:endParaRPr dirty="0" lang="en-US"/>
          </a:p>
        </p:txBody>
      </p:sp>
      <p:pic>
        <p:nvPicPr>
          <p:cNvPr id="2097161" name="Picture 3"/>
          <p:cNvPicPr>
            <a:picLocks/>
          </p:cNvPicPr>
          <p:nvPr/>
        </p:nvPicPr>
        <p:blipFill>
          <a:blip xmlns:r="http://schemas.openxmlformats.org/officeDocument/2006/relationships" r:embed="rId1"/>
          <a:srcRect/>
          <a:stretch>
            <a:fillRect/>
          </a:stretch>
        </p:blipFill>
        <p:spPr bwMode="auto">
          <a:xfrm>
            <a:off x="472966" y="1103586"/>
            <a:ext cx="10668000" cy="5754414"/>
          </a:xfrm>
          <a:prstGeom prst="rect"/>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595" name="Title 1"/>
          <p:cNvSpPr>
            <a:spLocks noGrp="1"/>
          </p:cNvSpPr>
          <p:nvPr>
            <p:ph type="title"/>
          </p:nvPr>
        </p:nvSpPr>
        <p:spPr/>
        <p:txBody>
          <a:bodyPr/>
          <a:p>
            <a:r>
              <a:rPr dirty="0" lang="en-US"/>
              <a:t>Introduction</a:t>
            </a:r>
          </a:p>
        </p:txBody>
      </p:sp>
      <p:sp>
        <p:nvSpPr>
          <p:cNvPr id="1048596" name="Content Placeholder 2"/>
          <p:cNvSpPr>
            <a:spLocks noGrp="1"/>
          </p:cNvSpPr>
          <p:nvPr>
            <p:ph idx="1"/>
          </p:nvPr>
        </p:nvSpPr>
        <p:spPr/>
        <p:txBody>
          <a:bodyPr>
            <a:normAutofit/>
          </a:bodyPr>
          <a:p>
            <a:pPr indent="0" marL="0">
              <a:buNone/>
            </a:pPr>
            <a:r>
              <a:rPr dirty="0" sz="4400" lang="en-US">
                <a:effectLst/>
                <a:latin typeface="Times New Roman" panose="02020603050405020304" pitchFamily="18" charset="0"/>
                <a:ea typeface="Times New Roman" panose="02020603050405020304" pitchFamily="18" charset="0"/>
              </a:rPr>
              <a:t>Unlike the traditional news media, there is no regulatory authority checking the quality and authenticity of information created and disseminated on social media</a:t>
            </a:r>
            <a:r>
              <a:rPr dirty="0" sz="4400" lang="en-US">
                <a:effectLst/>
              </a:rPr>
              <a:t> </a:t>
            </a:r>
            <a:endParaRPr dirty="0" sz="4400"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82" name=""/>
        <p:cNvGrpSpPr/>
        <p:nvPr/>
      </p:nvGrpSpPr>
      <p:grpSpPr>
        <a:xfrm>
          <a:off x="0" y="0"/>
          <a:ext cx="0" cy="0"/>
          <a:chOff x="0" y="0"/>
          <a:chExt cx="0" cy="0"/>
        </a:xfrm>
      </p:grpSpPr>
      <p:sp>
        <p:nvSpPr>
          <p:cNvPr id="1048634" name="Title 1"/>
          <p:cNvSpPr>
            <a:spLocks noGrp="1"/>
          </p:cNvSpPr>
          <p:nvPr>
            <p:ph type="title"/>
          </p:nvPr>
        </p:nvSpPr>
        <p:spPr>
          <a:xfrm>
            <a:off x="689935" y="183285"/>
            <a:ext cx="10515600" cy="622847"/>
          </a:xfrm>
        </p:spPr>
        <p:txBody>
          <a:bodyPr>
            <a:normAutofit fontScale="90000"/>
          </a:bodyPr>
          <a:p>
            <a:endParaRPr dirty="0" lang="en-US"/>
          </a:p>
        </p:txBody>
      </p:sp>
      <p:graphicFrame>
        <p:nvGraphicFramePr>
          <p:cNvPr id="4194307" name="Table 3"/>
          <p:cNvGraphicFramePr>
            <a:graphicFrameLocks noGrp="1"/>
          </p:cNvGraphicFramePr>
          <p:nvPr/>
        </p:nvGraphicFramePr>
        <p:xfrm>
          <a:off x="588579" y="1093076"/>
          <a:ext cx="11035861" cy="6228391"/>
        </p:xfrm>
        <a:graphic>
          <a:graphicData uri="http://schemas.openxmlformats.org/drawingml/2006/table">
            <a:tbl>
              <a:tblPr firstRow="1" firstCol="1" bandRow="1">
                <a:tableStyleId>{5C22544A-7EE6-4342-B048-85BDC9FD1C3A}</a:tableStyleId>
              </a:tblPr>
              <a:tblGrid>
                <a:gridCol w="2018526"/>
                <a:gridCol w="3152564"/>
                <a:gridCol w="1061545"/>
                <a:gridCol w="1195345"/>
                <a:gridCol w="3607881"/>
              </a:tblGrid>
              <a:tr h="464629">
                <a:tc>
                  <a:txBody>
                    <a:bodyPr/>
                    <a:p>
                      <a:pPr marL="0" marR="0">
                        <a:spcBef>
                          <a:spcPts val="0"/>
                        </a:spcBef>
                        <a:spcAft>
                          <a:spcPts val="0"/>
                        </a:spcAft>
                      </a:pPr>
                      <a:r>
                        <a:rPr sz="1400" lang="en-US">
                          <a:effectLst/>
                        </a:rPr>
                        <a:t>Source</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Tweet</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Date and Time Posted</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No of Retweets</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1247140">
                        <a:spcBef>
                          <a:spcPts val="0"/>
                        </a:spcBef>
                        <a:spcAft>
                          <a:spcPts val="0"/>
                        </a:spcAft>
                      </a:pPr>
                      <a:r>
                        <a:rPr sz="1400" lang="en-US">
                          <a:effectLst/>
                        </a:rPr>
                        <a:t>Fact Check</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r>
              <a:tr h="1494703">
                <a:tc>
                  <a:txBody>
                    <a:bodyPr/>
                    <a:p>
                      <a:pPr marL="0" marR="0">
                        <a:spcBef>
                          <a:spcPts val="0"/>
                        </a:spcBef>
                        <a:spcAft>
                          <a:spcPts val="0"/>
                        </a:spcAft>
                      </a:pPr>
                      <a:r>
                        <a:rPr dirty="0" sz="1400" lang="en-US">
                          <a:effectLst/>
                        </a:rPr>
                        <a:t>Label: </a:t>
                      </a:r>
                      <a:r>
                        <a:rPr dirty="0" sz="1400" lang="en-US" err="1">
                          <a:effectLst/>
                        </a:rPr>
                        <a:t>Arewa</a:t>
                      </a:r>
                      <a:r>
                        <a:rPr dirty="0" sz="1400" lang="en-US">
                          <a:effectLst/>
                        </a:rPr>
                        <a:t> Fulani</a:t>
                      </a:r>
                    </a:p>
                    <a:p>
                      <a:pPr marL="0" marR="0">
                        <a:spcBef>
                          <a:spcPts val="0"/>
                        </a:spcBef>
                        <a:spcAft>
                          <a:spcPts val="0"/>
                        </a:spcAft>
                      </a:pPr>
                      <a:r>
                        <a:rPr dirty="0" sz="1400" lang="en-US">
                          <a:effectLst/>
                        </a:rPr>
                        <a:t>Source: </a:t>
                      </a:r>
                      <a:r>
                        <a:rPr dirty="0" sz="1400" lang="en-US" err="1">
                          <a:effectLst/>
                        </a:rPr>
                        <a:t>uzonnamichael</a:t>
                      </a:r>
                      <a:endParaRPr dirty="0" sz="1400" lang="en-US">
                        <a:effectLst/>
                      </a:endParaRPr>
                    </a:p>
                    <a:p>
                      <a:pPr marL="0" marR="0">
                        <a:spcBef>
                          <a:spcPts val="0"/>
                        </a:spcBef>
                        <a:spcAft>
                          <a:spcPts val="0"/>
                        </a:spcAft>
                      </a:pPr>
                      <a:r>
                        <a:rPr dirty="0" sz="1400" lang="en-US">
                          <a:effectLst/>
                        </a:rPr>
                        <a:t>Author: </a:t>
                      </a:r>
                      <a:r>
                        <a:rPr dirty="0" sz="1400" lang="en-US" err="1">
                          <a:effectLst/>
                        </a:rPr>
                        <a:t>uzonnamichael</a:t>
                      </a:r>
                      <a:endParaRPr dirty="0" sz="1400" lang="en-US">
                        <a:effectLst/>
                      </a:endParaRPr>
                    </a:p>
                    <a:p>
                      <a:pPr marL="0" marR="0">
                        <a:spcBef>
                          <a:spcPts val="0"/>
                        </a:spcBef>
                        <a:spcAft>
                          <a:spcPts val="0"/>
                        </a:spcAft>
                      </a:pPr>
                      <a:r>
                        <a:rPr dirty="0" sz="1400" lang="en-US">
                          <a:effectLst/>
                        </a:rPr>
                        <a:t> </a:t>
                      </a:r>
                      <a:endParaRPr dirty="0"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RT @NGRWailers: Avengers/IPOB is sponsored by GEJ to make Nigeria Ungovernable for Buhari - Arewa So who is sponsoring Fulani Herdsmen</a:t>
                      </a:r>
                    </a:p>
                    <a:p>
                      <a:pPr marL="0" marR="0">
                        <a:spcBef>
                          <a:spcPts val="0"/>
                        </a:spcBef>
                        <a:spcAft>
                          <a:spcPts val="0"/>
                        </a:spcAft>
                      </a:pP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14/06/2016 23:14:28</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172</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Nigeria: Goodluck Jonathan Rejects Niger Delta Avengers Claim</a:t>
                      </a:r>
                    </a:p>
                    <a:p>
                      <a:pPr marL="0" marR="0">
                        <a:spcBef>
                          <a:spcPts val="0"/>
                        </a:spcBef>
                        <a:spcAft>
                          <a:spcPts val="0"/>
                        </a:spcAft>
                      </a:pPr>
                      <a:r>
                        <a:rPr cap="all" sz="1400" lang="en-US">
                          <a:effectLst/>
                        </a:rPr>
                        <a:t>BY </a:t>
                      </a:r>
                      <a:r>
                        <a:rPr cap="all" sz="1400" lang="en-US" u="sng">
                          <a:effectLst/>
                          <a:hlinkClick r:id="rId1"/>
                        </a:rPr>
                        <a:t>CONOR GAFFEY </a:t>
                      </a:r>
                      <a:r>
                        <a:rPr cap="all" sz="1400" lang="en-US">
                          <a:effectLst/>
                        </a:rPr>
                        <a:t>ON 8/9/16 AT 8:22 AM EDT</a:t>
                      </a:r>
                      <a:endParaRPr sz="1400" lang="en-US">
                        <a:effectLst/>
                      </a:endParaRPr>
                    </a:p>
                    <a:p>
                      <a:pPr marL="0" marR="0">
                        <a:spcBef>
                          <a:spcPts val="0"/>
                        </a:spcBef>
                        <a:spcAft>
                          <a:spcPts val="0"/>
                        </a:spcAft>
                      </a:pPr>
                      <a:r>
                        <a:rPr sz="1400" lang="en-US" u="sng">
                          <a:effectLst/>
                          <a:hlinkClick r:id="rId2"/>
                        </a:rPr>
                        <a:t>https://www.newsweek.com/nigeria-goodluck-jonathan-rejects-niger-delta-avengers-claim-488722</a:t>
                      </a: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r>
              <a:tr h="2348819">
                <a:tc>
                  <a:txBody>
                    <a:bodyPr/>
                    <a:p>
                      <a:pPr marL="0" marR="0">
                        <a:spcBef>
                          <a:spcPts val="0"/>
                        </a:spcBef>
                        <a:spcAft>
                          <a:spcPts val="0"/>
                        </a:spcAft>
                      </a:pPr>
                      <a:r>
                        <a:rPr sz="1400" lang="en-US">
                          <a:effectLst/>
                        </a:rPr>
                        <a:t>Label: Arewa Fulani</a:t>
                      </a:r>
                    </a:p>
                    <a:p>
                      <a:pPr marL="0" marR="0">
                        <a:spcBef>
                          <a:spcPts val="0"/>
                        </a:spcBef>
                        <a:spcAft>
                          <a:spcPts val="0"/>
                        </a:spcAft>
                      </a:pPr>
                      <a:r>
                        <a:rPr sz="1400" lang="en-US">
                          <a:effectLst/>
                        </a:rPr>
                        <a:t>Source: MaziNnamdiKanu</a:t>
                      </a:r>
                    </a:p>
                    <a:p>
                      <a:pPr marL="0" marR="0">
                        <a:spcBef>
                          <a:spcPts val="0"/>
                        </a:spcBef>
                        <a:spcAft>
                          <a:spcPts val="0"/>
                        </a:spcAft>
                      </a:pPr>
                      <a:r>
                        <a:rPr sz="1400" lang="en-US">
                          <a:effectLst/>
                        </a:rPr>
                        <a:t>Author: Mazi Nnamdi Kanu</a:t>
                      </a:r>
                    </a:p>
                    <a:p>
                      <a:pPr marL="0" marR="0">
                        <a:spcBef>
                          <a:spcPts val="0"/>
                        </a:spcBef>
                        <a:spcAft>
                          <a:spcPts val="0"/>
                        </a:spcAft>
                      </a:pP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Peter Obi's convoy viciously attacked yesterday in Abuja by Arewa street urchins. Imagine a Fulani politician enduring such in Biafraland. By now Ohaneze and Igbo governors would have asked Aso Rock to bomb Afaraukwu and kill every youth on sight. When will we learn? </a:t>
                      </a:r>
                      <a:r>
                        <a:rPr sz="1400" lang="en-US" u="sng">
                          <a:effectLst/>
                          <a:hlinkClick r:id="rId3"/>
                        </a:rPr>
                        <a:t>https://t.co/QeJItwkVhw</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10/02/2019 12:08:42</a:t>
                      </a:r>
                    </a:p>
                    <a:p>
                      <a:pPr marL="0" marR="0">
                        <a:spcBef>
                          <a:spcPts val="0"/>
                        </a:spcBef>
                        <a:spcAft>
                          <a:spcPts val="0"/>
                        </a:spcAft>
                      </a:pP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1773</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A tweet from the official handle of Peter Obi shows that attacks did happen but it was after his departure. Also, there is no evidence of the ethnicity of the people who carried out the attacks or the weapons used and the numbers are inconsistent.</a:t>
                      </a:r>
                    </a:p>
                    <a:p>
                      <a:pPr marL="0" marR="0">
                        <a:spcBef>
                          <a:spcPts val="0"/>
                        </a:spcBef>
                        <a:spcAft>
                          <a:spcPts val="0"/>
                        </a:spcAft>
                      </a:pPr>
                      <a:r>
                        <a:rPr sz="1400" lang="en-US" u="sng">
                          <a:effectLst/>
                          <a:hlinkClick r:id="rId4"/>
                        </a:rPr>
                        <a:t>https://dubawa.org/peter-obis-convoy-was-not-attacked-in-abuja-market/</a:t>
                      </a: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r>
              <a:tr h="1829890">
                <a:tc>
                  <a:txBody>
                    <a:bodyPr/>
                    <a:p>
                      <a:pPr marL="0" marR="0">
                        <a:spcBef>
                          <a:spcPts val="0"/>
                        </a:spcBef>
                        <a:spcAft>
                          <a:spcPts val="0"/>
                        </a:spcAft>
                      </a:pPr>
                      <a:r>
                        <a:rPr sz="1400" lang="en-US">
                          <a:effectLst/>
                        </a:rPr>
                        <a:t>Label: Arewa Fulani</a:t>
                      </a:r>
                    </a:p>
                    <a:p>
                      <a:pPr marL="0" marR="0">
                        <a:spcBef>
                          <a:spcPts val="0"/>
                        </a:spcBef>
                        <a:spcAft>
                          <a:spcPts val="0"/>
                        </a:spcAft>
                      </a:pPr>
                      <a:r>
                        <a:rPr sz="1400" lang="en-US">
                          <a:effectLst/>
                        </a:rPr>
                        <a:t>Source: MFaarees_</a:t>
                      </a:r>
                    </a:p>
                    <a:p>
                      <a:pPr marL="0" marR="0">
                        <a:spcBef>
                          <a:spcPts val="0"/>
                        </a:spcBef>
                        <a:spcAft>
                          <a:spcPts val="0"/>
                        </a:spcAft>
                      </a:pPr>
                      <a:r>
                        <a:rPr sz="1400" lang="en-US">
                          <a:effectLst/>
                        </a:rPr>
                        <a:t>Author: F A A R E E S 💫 🇵🇸</a:t>
                      </a:r>
                    </a:p>
                    <a:p>
                      <a:pPr marL="0" marR="0">
                        <a:spcBef>
                          <a:spcPts val="0"/>
                        </a:spcBef>
                        <a:spcAft>
                          <a:spcPts val="0"/>
                        </a:spcAft>
                      </a:pP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Arewa people, this where our voices should be heard, not some violent #EndSARS stuff, they're killing our people in Ibadan, Oyo State, they're destroying cars, killing anything Arewa, Hausa or Fulani, it's time to talk, let's all call upon the government to stop them. #IAmNorth💔 </a:t>
                      </a:r>
                      <a:r>
                        <a:rPr sz="1400" lang="en-US" u="sng">
                          <a:effectLst/>
                          <a:hlinkClick r:id="rId5"/>
                        </a:rPr>
                        <a:t>https://t.co/jkAiH8rjuX</a:t>
                      </a:r>
                      <a:endParaRPr sz="1400" lang="en-US">
                        <a:effectLst/>
                      </a:endParaRPr>
                    </a:p>
                    <a:p>
                      <a:pPr marL="0" marR="0">
                        <a:spcBef>
                          <a:spcPts val="0"/>
                        </a:spcBef>
                        <a:spcAft>
                          <a:spcPts val="0"/>
                        </a:spcAft>
                      </a:pP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13/02/2021 14:15:52</a:t>
                      </a:r>
                    </a:p>
                    <a:p>
                      <a:pPr marL="0" marR="0">
                        <a:spcBef>
                          <a:spcPts val="0"/>
                        </a:spcBef>
                        <a:spcAft>
                          <a:spcPts val="0"/>
                        </a:spcAft>
                      </a:pP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268</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dirty="0" sz="1400" lang="en-US">
                          <a:effectLst/>
                        </a:rPr>
                        <a:t>Fact: Several people have lost their lives after a clash triggered by the fatal stabbing of a cobbler by a cart pusher in Sasha market, Ibadan, Oyo State, degenerated into an ethnic conflict.  Buhari had no part in the conflict https://</a:t>
                      </a:r>
                      <a:r>
                        <a:rPr dirty="0" sz="1400" lang="en-US" err="1">
                          <a:effectLst/>
                        </a:rPr>
                        <a:t>www.premiumtimesng.com</a:t>
                      </a:r>
                      <a:r>
                        <a:rPr dirty="0" sz="1400" lang="en-US">
                          <a:effectLst/>
                        </a:rPr>
                        <a:t>/news/headlines/442757-inside-story-how-artisans-fight-led-to-ethnic-violence-in-oyo.html</a:t>
                      </a:r>
                    </a:p>
                    <a:p>
                      <a:pPr marL="0" marR="0">
                        <a:spcBef>
                          <a:spcPts val="0"/>
                        </a:spcBef>
                        <a:spcAft>
                          <a:spcPts val="0"/>
                        </a:spcAft>
                      </a:pPr>
                      <a:r>
                        <a:rPr dirty="0" sz="1400" lang="en-US">
                          <a:effectLst/>
                        </a:rPr>
                        <a:t> </a:t>
                      </a:r>
                      <a:endParaRPr dirty="0"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83" name=""/>
        <p:cNvGrpSpPr/>
        <p:nvPr/>
      </p:nvGrpSpPr>
      <p:grpSpPr>
        <a:xfrm>
          <a:off x="0" y="0"/>
          <a:ext cx="0" cy="0"/>
          <a:chOff x="0" y="0"/>
          <a:chExt cx="0" cy="0"/>
        </a:xfrm>
      </p:grpSpPr>
      <p:sp>
        <p:nvSpPr>
          <p:cNvPr id="1048635" name="Title 1"/>
          <p:cNvSpPr>
            <a:spLocks noGrp="1"/>
          </p:cNvSpPr>
          <p:nvPr>
            <p:ph type="title"/>
          </p:nvPr>
        </p:nvSpPr>
        <p:spPr/>
        <p:txBody>
          <a:bodyPr/>
          <a:p>
            <a:endParaRPr lang="en-US"/>
          </a:p>
        </p:txBody>
      </p:sp>
      <p:graphicFrame>
        <p:nvGraphicFramePr>
          <p:cNvPr id="4194308" name="Table 3"/>
          <p:cNvGraphicFramePr>
            <a:graphicFrameLocks noGrp="1"/>
          </p:cNvGraphicFramePr>
          <p:nvPr/>
        </p:nvGraphicFramePr>
        <p:xfrm>
          <a:off x="588579" y="1093076"/>
          <a:ext cx="11035861" cy="7045950"/>
        </p:xfrm>
        <a:graphic>
          <a:graphicData uri="http://schemas.openxmlformats.org/drawingml/2006/table">
            <a:tbl>
              <a:tblPr firstRow="1" firstCol="1" bandRow="1">
                <a:tableStyleId>{5C22544A-7EE6-4342-B048-85BDC9FD1C3A}</a:tableStyleId>
              </a:tblPr>
              <a:tblGrid>
                <a:gridCol w="2018526"/>
                <a:gridCol w="3152564"/>
                <a:gridCol w="771292"/>
                <a:gridCol w="1485598"/>
                <a:gridCol w="3607881"/>
              </a:tblGrid>
              <a:tr h="464629">
                <a:tc>
                  <a:txBody>
                    <a:bodyPr/>
                    <a:p>
                      <a:pPr marL="0" marR="0">
                        <a:spcBef>
                          <a:spcPts val="0"/>
                        </a:spcBef>
                        <a:spcAft>
                          <a:spcPts val="0"/>
                        </a:spcAft>
                      </a:pPr>
                      <a:r>
                        <a:rPr sz="1400" lang="en-US">
                          <a:effectLst/>
                        </a:rPr>
                        <a:t>Source</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Tweet</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Date and Time Posted</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No of Retweets</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1247140">
                        <a:spcBef>
                          <a:spcPts val="0"/>
                        </a:spcBef>
                        <a:spcAft>
                          <a:spcPts val="0"/>
                        </a:spcAft>
                      </a:pPr>
                      <a:r>
                        <a:rPr sz="1400" lang="en-US">
                          <a:effectLst/>
                        </a:rPr>
                        <a:t>Fact Check</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r>
              <a:tr h="2348819">
                <a:tc>
                  <a:txBody>
                    <a:bodyPr/>
                    <a:p>
                      <a:pPr marL="0" marR="0">
                        <a:spcBef>
                          <a:spcPts val="0"/>
                        </a:spcBef>
                        <a:spcAft>
                          <a:spcPts val="0"/>
                        </a:spcAft>
                      </a:pPr>
                      <a:r>
                        <a:rPr sz="1400" lang="en-US">
                          <a:effectLst/>
                        </a:rPr>
                        <a:t>Label: Arewa Fulani</a:t>
                      </a:r>
                    </a:p>
                    <a:p>
                      <a:pPr marL="0" marR="0">
                        <a:spcBef>
                          <a:spcPts val="0"/>
                        </a:spcBef>
                        <a:spcAft>
                          <a:spcPts val="0"/>
                        </a:spcAft>
                      </a:pPr>
                      <a:r>
                        <a:rPr sz="1400" lang="en-US">
                          <a:effectLst/>
                        </a:rPr>
                        <a:t>Source: babujii219</a:t>
                      </a:r>
                    </a:p>
                    <a:p>
                      <a:pPr marL="0" marR="0">
                        <a:spcBef>
                          <a:spcPts val="0"/>
                        </a:spcBef>
                        <a:spcAft>
                          <a:spcPts val="0"/>
                        </a:spcAft>
                      </a:pPr>
                      <a:r>
                        <a:rPr sz="1400" lang="en-US">
                          <a:effectLst/>
                        </a:rPr>
                        <a:t>Author: North_depender</a:t>
                      </a:r>
                    </a:p>
                    <a:p>
                      <a:pPr marL="0" marR="0">
                        <a:spcBef>
                          <a:spcPts val="0"/>
                        </a:spcBef>
                        <a:spcAft>
                          <a:spcPts val="0"/>
                        </a:spcAft>
                      </a:pP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RT @AM_Saleeem: They're killing innocent Hausa people in Oyo State all because of Buhari. It's high time Arewa Twitter come together and vo…</a:t>
                      </a:r>
                    </a:p>
                    <a:p>
                      <a:pPr marL="0" marR="0">
                        <a:spcBef>
                          <a:spcPts val="0"/>
                        </a:spcBef>
                        <a:spcAft>
                          <a:spcPts val="0"/>
                        </a:spcAft>
                      </a:pP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17/02/2021 08:24:40</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372</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dirty="0" sz="1400" lang="en-US">
                          <a:effectLst/>
                        </a:rPr>
                        <a:t>Fact: Several people have lost their lives after a clash triggered by the fatal stabbing of a cobbler by a cart pusher in Sasha market, Ibadan, Oyo State, degenerated into an ethnic conflict.  Buhari had no part in the conflict https://</a:t>
                      </a:r>
                      <a:r>
                        <a:rPr dirty="0" sz="1400" lang="en-US" err="1">
                          <a:effectLst/>
                        </a:rPr>
                        <a:t>www.premiumtimesng.com</a:t>
                      </a:r>
                      <a:r>
                        <a:rPr dirty="0" sz="1400" lang="en-US">
                          <a:effectLst/>
                        </a:rPr>
                        <a:t>/news/headlines/442757-inside-story-how-artisans-fight-led-to-ethnic-violence-in-oyo.html</a:t>
                      </a:r>
                    </a:p>
                    <a:p>
                      <a:pPr marL="0" marR="0">
                        <a:spcBef>
                          <a:spcPts val="0"/>
                        </a:spcBef>
                        <a:spcAft>
                          <a:spcPts val="0"/>
                        </a:spcAft>
                      </a:pPr>
                      <a:r>
                        <a:rPr dirty="0" sz="1400" lang="en-US">
                          <a:effectLst/>
                        </a:rPr>
                        <a:t> </a:t>
                      </a:r>
                      <a:endParaRPr dirty="0"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r>
              <a:tr h="1708232">
                <a:tc>
                  <a:txBody>
                    <a:bodyPr/>
                    <a:p>
                      <a:pPr marL="0" marR="0">
                        <a:spcBef>
                          <a:spcPts val="0"/>
                        </a:spcBef>
                        <a:spcAft>
                          <a:spcPts val="0"/>
                        </a:spcAft>
                      </a:pPr>
                      <a:r>
                        <a:rPr sz="1400" lang="en-US">
                          <a:effectLst/>
                        </a:rPr>
                        <a:t>Label: Arewa ethnic cleansing</a:t>
                      </a:r>
                    </a:p>
                    <a:p>
                      <a:pPr marL="0" marR="0">
                        <a:spcBef>
                          <a:spcPts val="0"/>
                        </a:spcBef>
                        <a:spcAft>
                          <a:spcPts val="0"/>
                        </a:spcAft>
                      </a:pPr>
                      <a:r>
                        <a:rPr sz="1400" lang="en-US">
                          <a:effectLst/>
                        </a:rPr>
                        <a:t>Source: AgorasBlog</a:t>
                      </a:r>
                    </a:p>
                    <a:p>
                      <a:pPr marL="0" marR="0">
                        <a:spcBef>
                          <a:spcPts val="0"/>
                        </a:spcBef>
                        <a:spcAft>
                          <a:spcPts val="0"/>
                        </a:spcAft>
                      </a:pPr>
                      <a:r>
                        <a:rPr sz="1400" lang="en-US">
                          <a:effectLst/>
                        </a:rPr>
                        <a:t>Author: ≋ A B ≋</a:t>
                      </a:r>
                    </a:p>
                    <a:p>
                      <a:pPr marL="0" marR="0">
                        <a:spcBef>
                          <a:spcPts val="0"/>
                        </a:spcBef>
                        <a:spcAft>
                          <a:spcPts val="0"/>
                        </a:spcAft>
                      </a:pP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1,000s of people have been murdered by Buhari’s gov’t (extrajudicial killings, El-Rufai, Arewa’s Boko Haram &amp; bloodthirsty Fulani herdsmen). </a:t>
                      </a:r>
                      <a:r>
                        <a:rPr sz="1400" lang="en-US" u="sng">
                          <a:effectLst/>
                          <a:hlinkClick r:id="rId1"/>
                        </a:rPr>
                        <a:t>https://t.co/tTl7teWDNJ</a:t>
                      </a:r>
                      <a:endParaRPr sz="1400" lang="en-US">
                        <a:effectLst/>
                      </a:endParaRPr>
                    </a:p>
                    <a:p>
                      <a:pPr marL="0" marR="0">
                        <a:spcBef>
                          <a:spcPts val="0"/>
                        </a:spcBef>
                        <a:spcAft>
                          <a:spcPts val="0"/>
                        </a:spcAft>
                      </a:pP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30/01/2017 14:55:10</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288</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r>
              <a:tr h="2348819">
                <a:tc>
                  <a:txBody>
                    <a:bodyPr/>
                    <a:p>
                      <a:pPr marL="0" marR="0">
                        <a:spcBef>
                          <a:spcPts val="0"/>
                        </a:spcBef>
                        <a:spcAft>
                          <a:spcPts val="0"/>
                        </a:spcAft>
                      </a:pPr>
                      <a:r>
                        <a:rPr dirty="0" sz="1400" lang="en-US">
                          <a:effectLst/>
                        </a:rPr>
                        <a:t>Label: </a:t>
                      </a:r>
                      <a:r>
                        <a:rPr dirty="0" sz="1400" lang="en-US" err="1">
                          <a:effectLst/>
                        </a:rPr>
                        <a:t>Arewa</a:t>
                      </a:r>
                      <a:r>
                        <a:rPr dirty="0" sz="1400" lang="en-US">
                          <a:effectLst/>
                        </a:rPr>
                        <a:t> militants</a:t>
                      </a:r>
                    </a:p>
                    <a:p>
                      <a:pPr marL="0" marR="0">
                        <a:spcBef>
                          <a:spcPts val="0"/>
                        </a:spcBef>
                        <a:spcAft>
                          <a:spcPts val="0"/>
                        </a:spcAft>
                      </a:pPr>
                      <a:r>
                        <a:rPr dirty="0" sz="1400" lang="en-US">
                          <a:effectLst/>
                        </a:rPr>
                        <a:t>Source: </a:t>
                      </a:r>
                      <a:r>
                        <a:rPr dirty="0" sz="1400" lang="en-US" err="1">
                          <a:effectLst/>
                        </a:rPr>
                        <a:t>NkemdiMary</a:t>
                      </a:r>
                      <a:endParaRPr dirty="0" sz="1400" lang="en-US">
                        <a:effectLst/>
                      </a:endParaRPr>
                    </a:p>
                    <a:p>
                      <a:pPr marL="0" marR="0">
                        <a:spcBef>
                          <a:spcPts val="0"/>
                        </a:spcBef>
                        <a:spcAft>
                          <a:spcPts val="0"/>
                        </a:spcAft>
                      </a:pPr>
                      <a:r>
                        <a:rPr dirty="0" sz="1400" lang="en-US">
                          <a:effectLst/>
                        </a:rPr>
                        <a:t>Author: Mary </a:t>
                      </a:r>
                      <a:r>
                        <a:rPr dirty="0" sz="1400" lang="en-US" err="1">
                          <a:effectLst/>
                        </a:rPr>
                        <a:t>Mkemdi</a:t>
                      </a:r>
                      <a:endParaRPr dirty="0" sz="1400" lang="en-US">
                        <a:effectLst/>
                      </a:endParaRPr>
                    </a:p>
                    <a:p>
                      <a:pPr marL="0" marR="0">
                        <a:spcBef>
                          <a:spcPts val="0"/>
                        </a:spcBef>
                        <a:spcAft>
                          <a:spcPts val="0"/>
                        </a:spcAft>
                      </a:pPr>
                      <a:r>
                        <a:rPr dirty="0" sz="1400" lang="en-US">
                          <a:effectLst/>
                        </a:rPr>
                        <a:t> </a:t>
                      </a:r>
                      <a:endParaRPr dirty="0"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Arewa North dominated by Fulani have been secretly sending Coronavirus patients in name of sending out their alamajiri group to Enugu state since the lockdown started. Some of those almajiri sent to Enugu State but intercepted by security agents were tested &amp; found postive – IPOB</a:t>
                      </a:r>
                    </a:p>
                    <a:p>
                      <a:pPr marL="0" marR="0">
                        <a:spcBef>
                          <a:spcPts val="0"/>
                        </a:spcBef>
                        <a:spcAft>
                          <a:spcPts val="0"/>
                        </a:spcAft>
                      </a:pPr>
                      <a:r>
                        <a:rPr sz="1400" lang="en-US">
                          <a:effectLst/>
                        </a:rPr>
                        <a:t> </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05/05/2020 11:06:06</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marL="0" marR="0">
                        <a:spcBef>
                          <a:spcPts val="0"/>
                        </a:spcBef>
                        <a:spcAft>
                          <a:spcPts val="0"/>
                        </a:spcAft>
                      </a:pPr>
                      <a:r>
                        <a:rPr sz="1400" lang="en-US">
                          <a:effectLst/>
                        </a:rPr>
                        <a:t>101</a:t>
                      </a:r>
                      <a:endParaRPr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c>
                  <a:txBody>
                    <a:bodyPr/>
                    <a:p>
                      <a:pPr indent="5715" marL="43815" marR="0">
                        <a:spcBef>
                          <a:spcPts val="0"/>
                        </a:spcBef>
                        <a:spcAft>
                          <a:spcPts val="0"/>
                        </a:spcAft>
                      </a:pPr>
                      <a:r>
                        <a:rPr dirty="0" sz="1400" lang="en-US">
                          <a:effectLst/>
                        </a:rPr>
                        <a:t>The Enugu State government yesterday intercepted and turned back nine busloads of </a:t>
                      </a:r>
                      <a:r>
                        <a:rPr dirty="0" sz="1400" lang="en-US" err="1">
                          <a:effectLst/>
                        </a:rPr>
                        <a:t>almajirai</a:t>
                      </a:r>
                      <a:r>
                        <a:rPr dirty="0" sz="1400" lang="en-US">
                          <a:effectLst/>
                        </a:rPr>
                        <a:t> following a failed attempt to sneak them into the state.</a:t>
                      </a:r>
                    </a:p>
                    <a:p>
                      <a:pPr marL="0" marR="0">
                        <a:spcBef>
                          <a:spcPts val="0"/>
                        </a:spcBef>
                        <a:spcAft>
                          <a:spcPts val="0"/>
                        </a:spcAft>
                      </a:pPr>
                      <a:r>
                        <a:rPr dirty="0" sz="1400" lang="en-US">
                          <a:effectLst/>
                        </a:rPr>
                        <a:t> No evidence of covid 19 test carried out on the </a:t>
                      </a:r>
                      <a:r>
                        <a:rPr dirty="0" sz="1400" lang="en-US" err="1">
                          <a:effectLst/>
                        </a:rPr>
                        <a:t>almajiri</a:t>
                      </a:r>
                      <a:r>
                        <a:rPr dirty="0" sz="1400" lang="en-US">
                          <a:effectLst/>
                        </a:rPr>
                        <a:t> to confirm f the were coronavirus patients - </a:t>
                      </a:r>
                      <a:r>
                        <a:rPr dirty="0" sz="1400" lang="en-US" u="sng">
                          <a:effectLst/>
                          <a:hlinkClick r:id="rId2"/>
                        </a:rPr>
                        <a:t>https://guardian.ng/news/south-east-south-south-clamp-down-on-almajirai-relocating-from-north/</a:t>
                      </a:r>
                      <a:r>
                        <a:rPr dirty="0" sz="1400" lang="en-US">
                          <a:effectLst/>
                        </a:rPr>
                        <a:t> </a:t>
                      </a:r>
                      <a:endParaRPr dirty="0" sz="1400" lang="en-US">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822" marR="16822" marT="0" marB="0"/>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84" name=""/>
        <p:cNvGrpSpPr/>
        <p:nvPr/>
      </p:nvGrpSpPr>
      <p:grpSpPr>
        <a:xfrm>
          <a:off x="0" y="0"/>
          <a:ext cx="0" cy="0"/>
          <a:chOff x="0" y="0"/>
          <a:chExt cx="0" cy="0"/>
        </a:xfrm>
      </p:grpSpPr>
      <p:sp>
        <p:nvSpPr>
          <p:cNvPr id="1048636" name="Title 1"/>
          <p:cNvSpPr>
            <a:spLocks noGrp="1"/>
          </p:cNvSpPr>
          <p:nvPr>
            <p:ph type="title"/>
          </p:nvPr>
        </p:nvSpPr>
        <p:spPr/>
        <p:txBody>
          <a:bodyPr>
            <a:normAutofit/>
          </a:bodyPr>
          <a:p>
            <a:r>
              <a:rPr b="1" dirty="0" lang="en-US">
                <a:effectLst/>
                <a:latin typeface="Times New Roman" panose="02020603050405020304" pitchFamily="18" charset="0"/>
                <a:ea typeface="Times New Roman" panose="02020603050405020304" pitchFamily="18" charset="0"/>
              </a:rPr>
              <a:t>Sentiment Analysis of Tweets</a:t>
            </a:r>
            <a:endParaRPr dirty="0" lang="en-US"/>
          </a:p>
        </p:txBody>
      </p:sp>
      <p:sp>
        <p:nvSpPr>
          <p:cNvPr id="1048637" name="Content Placeholder 2"/>
          <p:cNvSpPr>
            <a:spLocks noGrp="1"/>
          </p:cNvSpPr>
          <p:nvPr>
            <p:ph idx="1"/>
          </p:nvPr>
        </p:nvSpPr>
        <p:spPr/>
        <p:txBody>
          <a:bodyPr>
            <a:normAutofit/>
          </a:bodyPr>
          <a:p>
            <a:pPr indent="0" marL="0">
              <a:buNone/>
            </a:pPr>
            <a:r>
              <a:rPr dirty="0" sz="4000" lang="en-US">
                <a:effectLst/>
                <a:latin typeface="Times New Roman" panose="02020603050405020304" pitchFamily="18" charset="0"/>
                <a:ea typeface="Times New Roman" panose="02020603050405020304" pitchFamily="18" charset="0"/>
              </a:rPr>
              <a:t>Sentiment analysis for this study examines the average sentiment of multiple sets of tweets that were retweeted more than 100 times. </a:t>
            </a:r>
          </a:p>
          <a:p>
            <a:pPr indent="0" marL="0">
              <a:buNone/>
            </a:pPr>
            <a:r>
              <a:rPr dirty="0" sz="4400" lang="en-US">
                <a:effectLst/>
                <a:latin typeface="Times New Roman" panose="02020603050405020304" pitchFamily="18" charset="0"/>
                <a:ea typeface="Times New Roman" panose="02020603050405020304" pitchFamily="18" charset="0"/>
              </a:rPr>
              <a:t>The results revealed that there were more negative opinions expressed in the tweets and retweets collected</a:t>
            </a:r>
            <a:r>
              <a:rPr dirty="0" sz="4400" lang="en-US">
                <a:effectLst/>
              </a:rPr>
              <a:t> </a:t>
            </a:r>
            <a:endParaRPr dirty="0" sz="440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85" name=""/>
        <p:cNvGrpSpPr/>
        <p:nvPr/>
      </p:nvGrpSpPr>
      <p:grpSpPr>
        <a:xfrm>
          <a:off x="0" y="0"/>
          <a:ext cx="0" cy="0"/>
          <a:chOff x="0" y="0"/>
          <a:chExt cx="0" cy="0"/>
        </a:xfrm>
      </p:grpSpPr>
      <p:sp>
        <p:nvSpPr>
          <p:cNvPr id="1048638" name="Title 1"/>
          <p:cNvSpPr>
            <a:spLocks noGrp="1"/>
          </p:cNvSpPr>
          <p:nvPr>
            <p:ph type="title"/>
          </p:nvPr>
        </p:nvSpPr>
        <p:spPr/>
        <p:txBody>
          <a:bodyPr>
            <a:normAutofit/>
          </a:bodyPr>
          <a:p>
            <a:r>
              <a:rPr b="1" dirty="0" lang="en-US">
                <a:effectLst/>
                <a:latin typeface="Times New Roman" panose="02020603050405020304" pitchFamily="18" charset="0"/>
                <a:ea typeface="Times New Roman" panose="02020603050405020304" pitchFamily="18" charset="0"/>
              </a:rPr>
              <a:t>Major influencers Sentiment Analysis in the Node</a:t>
            </a:r>
            <a:endParaRPr dirty="0" lang="en-US"/>
          </a:p>
        </p:txBody>
      </p:sp>
      <p:graphicFrame>
        <p:nvGraphicFramePr>
          <p:cNvPr id="4194309" name="Table 3"/>
          <p:cNvGraphicFramePr>
            <a:graphicFrameLocks noGrp="1"/>
          </p:cNvGraphicFramePr>
          <p:nvPr/>
        </p:nvGraphicFramePr>
        <p:xfrm>
          <a:off x="838200" y="1690688"/>
          <a:ext cx="10515601" cy="4941348"/>
        </p:xfrm>
        <a:graphic>
          <a:graphicData uri="http://schemas.openxmlformats.org/drawingml/2006/table">
            <a:tbl>
              <a:tblPr firstRow="1" firstCol="1" bandRow="1">
                <a:tableStyleId>{5C22544A-7EE6-4342-B048-85BDC9FD1C3A}</a:tableStyleId>
              </a:tblPr>
              <a:tblGrid>
                <a:gridCol w="886829"/>
                <a:gridCol w="3083238"/>
                <a:gridCol w="1604796"/>
                <a:gridCol w="1432389"/>
                <a:gridCol w="1133631"/>
                <a:gridCol w="1024990"/>
                <a:gridCol w="1349728"/>
              </a:tblGrid>
              <a:tr h="823558">
                <a:tc>
                  <a:txBody>
                    <a:bodyPr/>
                    <a:p>
                      <a:pPr algn="just" marL="0" marR="0">
                        <a:spcBef>
                          <a:spcPts val="0"/>
                        </a:spcBef>
                        <a:spcAft>
                          <a:spcPts val="0"/>
                        </a:spcAft>
                      </a:pPr>
                      <a:r>
                        <a:rPr sz="2400" lang="en-US">
                          <a:effectLst/>
                        </a:rPr>
                        <a:t>S/No</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Tweeter handle</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Followers</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Tweets</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Av. Pos</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dirty="0" sz="2400" lang="en-US">
                          <a:effectLst/>
                        </a:rPr>
                        <a:t>Av. Neg</a:t>
                      </a:r>
                      <a:endParaRPr dirty="0" sz="2400" lang="en-US">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p>
                      <a:pPr algn="just" marL="0" marR="0">
                        <a:spcBef>
                          <a:spcPts val="0"/>
                        </a:spcBef>
                        <a:spcAft>
                          <a:spcPts val="0"/>
                        </a:spcAft>
                      </a:pPr>
                      <a:r>
                        <a:rPr sz="2400" lang="en-US">
                          <a:effectLst/>
                        </a:rPr>
                        <a:t>Av. Pos – Av. Neg</a:t>
                      </a:r>
                      <a:endParaRPr sz="2400" lang="en-US">
                        <a:effectLst/>
                        <a:latin typeface="Times New Roman" panose="02020603050405020304" pitchFamily="18" charset="0"/>
                        <a:ea typeface="Times New Roman" panose="02020603050405020304" pitchFamily="18" charset="0"/>
                      </a:endParaRPr>
                    </a:p>
                  </a:txBody>
                  <a:tcPr marL="68580" marR="68580" marT="0" marB="0"/>
                </a:tc>
              </a:tr>
              <a:tr h="411779">
                <a:tc>
                  <a:txBody>
                    <a:bodyPr/>
                    <a:p>
                      <a:pPr algn="just" marL="0" marR="0">
                        <a:spcBef>
                          <a:spcPts val="0"/>
                        </a:spcBef>
                        <a:spcAft>
                          <a:spcPts val="0"/>
                        </a:spcAft>
                      </a:pPr>
                      <a:r>
                        <a:rPr sz="2400" lang="en-US">
                          <a:effectLst/>
                        </a:rPr>
                        <a:t>1</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Amaka_Ekwo</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137,827</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117</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2.34</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2.01</a:t>
                      </a:r>
                      <a:endParaRPr dirty="0" sz="2400" lang="en-US">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p>
                      <a:pPr algn="r" marL="0" marR="0">
                        <a:spcBef>
                          <a:spcPts val="0"/>
                        </a:spcBef>
                        <a:spcAft>
                          <a:spcPts val="0"/>
                        </a:spcAft>
                      </a:pPr>
                      <a:r>
                        <a:rPr sz="2400" lang="en-US">
                          <a:effectLst/>
                        </a:rPr>
                        <a:t>0.33</a:t>
                      </a:r>
                      <a:endParaRPr sz="2400" lang="en-US">
                        <a:effectLst/>
                        <a:latin typeface="Times New Roman" panose="02020603050405020304" pitchFamily="18" charset="0"/>
                        <a:ea typeface="Times New Roman" panose="02020603050405020304" pitchFamily="18" charset="0"/>
                      </a:endParaRPr>
                    </a:p>
                  </a:txBody>
                  <a:tcPr marL="68580" marR="68580" marT="0" marB="0"/>
                </a:tc>
              </a:tr>
              <a:tr h="411779">
                <a:tc>
                  <a:txBody>
                    <a:bodyPr/>
                    <a:p>
                      <a:pPr algn="just" marL="0" marR="0">
                        <a:spcBef>
                          <a:spcPts val="0"/>
                        </a:spcBef>
                        <a:spcAft>
                          <a:spcPts val="0"/>
                        </a:spcAft>
                      </a:pPr>
                      <a:r>
                        <a:rPr sz="2400" lang="en-US">
                          <a:effectLst/>
                        </a:rPr>
                        <a:t>2</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NkemdiMary</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28,956</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124</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1.82</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2.45</a:t>
                      </a:r>
                      <a:endParaRPr dirty="0" sz="2400" lang="en-US">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p>
                      <a:pPr algn="r" marL="0" marR="0">
                        <a:spcBef>
                          <a:spcPts val="0"/>
                        </a:spcBef>
                        <a:spcAft>
                          <a:spcPts val="0"/>
                        </a:spcAft>
                      </a:pPr>
                      <a:r>
                        <a:rPr sz="2400" lang="en-US">
                          <a:effectLst/>
                        </a:rPr>
                        <a:t>-0.63</a:t>
                      </a:r>
                      <a:endParaRPr sz="2400" lang="en-US">
                        <a:effectLst/>
                        <a:latin typeface="Times New Roman" panose="02020603050405020304" pitchFamily="18" charset="0"/>
                        <a:ea typeface="Times New Roman" panose="02020603050405020304" pitchFamily="18" charset="0"/>
                      </a:endParaRPr>
                    </a:p>
                  </a:txBody>
                  <a:tcPr marL="68580" marR="68580" marT="0" marB="0"/>
                </a:tc>
              </a:tr>
              <a:tr h="411779">
                <a:tc>
                  <a:txBody>
                    <a:bodyPr/>
                    <a:p>
                      <a:pPr algn="just" marL="0" marR="0">
                        <a:spcBef>
                          <a:spcPts val="0"/>
                        </a:spcBef>
                        <a:spcAft>
                          <a:spcPts val="0"/>
                        </a:spcAft>
                      </a:pPr>
                      <a:r>
                        <a:rPr dirty="0" sz="2400" lang="en-US">
                          <a:effectLst/>
                        </a:rPr>
                        <a:t>3</a:t>
                      </a:r>
                      <a:endParaRPr dirty="0"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dirty="0" sz="2400" lang="en-US" err="1">
                          <a:effectLst/>
                        </a:rPr>
                        <a:t>MaziNnamdiKanu</a:t>
                      </a:r>
                      <a:endParaRPr dirty="0"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336,076</a:t>
                      </a:r>
                      <a:endParaRPr dirty="0"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4</a:t>
                      </a:r>
                      <a:endParaRPr dirty="0"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2.5</a:t>
                      </a:r>
                      <a:endParaRPr dirty="0"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3.25</a:t>
                      </a:r>
                      <a:endParaRPr dirty="0" sz="2400" lang="en-US">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p>
                      <a:pPr algn="r" marL="0" marR="0">
                        <a:spcBef>
                          <a:spcPts val="0"/>
                        </a:spcBef>
                        <a:spcAft>
                          <a:spcPts val="0"/>
                        </a:spcAft>
                      </a:pPr>
                      <a:r>
                        <a:rPr dirty="0" sz="2400" lang="en-US">
                          <a:effectLst/>
                        </a:rPr>
                        <a:t>-0.75</a:t>
                      </a:r>
                      <a:endParaRPr dirty="0" sz="2400" lang="en-US">
                        <a:effectLst/>
                        <a:latin typeface="Times New Roman" panose="02020603050405020304" pitchFamily="18" charset="0"/>
                        <a:ea typeface="Times New Roman" panose="02020603050405020304" pitchFamily="18" charset="0"/>
                      </a:endParaRPr>
                    </a:p>
                  </a:txBody>
                  <a:tcPr marL="68580" marR="68580" marT="0" marB="0"/>
                </a:tc>
              </a:tr>
              <a:tr h="411779">
                <a:tc>
                  <a:txBody>
                    <a:bodyPr/>
                    <a:p>
                      <a:pPr algn="just" marL="0" marR="0">
                        <a:spcBef>
                          <a:spcPts val="0"/>
                        </a:spcBef>
                        <a:spcAft>
                          <a:spcPts val="0"/>
                        </a:spcAft>
                      </a:pPr>
                      <a:r>
                        <a:rPr sz="2400" lang="en-US">
                          <a:effectLst/>
                        </a:rPr>
                        <a:t>4</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xtobaba9</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1,052</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4</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1.00</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4.0</a:t>
                      </a:r>
                      <a:endParaRPr dirty="0" sz="2400" lang="en-US">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p>
                      <a:pPr algn="r" marL="0" marR="0">
                        <a:spcBef>
                          <a:spcPts val="0"/>
                        </a:spcBef>
                        <a:spcAft>
                          <a:spcPts val="0"/>
                        </a:spcAft>
                      </a:pPr>
                      <a:r>
                        <a:rPr sz="2400" lang="en-US">
                          <a:effectLst/>
                        </a:rPr>
                        <a:t>-3.00</a:t>
                      </a:r>
                      <a:endParaRPr sz="2400" lang="en-US">
                        <a:effectLst/>
                        <a:latin typeface="Times New Roman" panose="02020603050405020304" pitchFamily="18" charset="0"/>
                        <a:ea typeface="Times New Roman" panose="02020603050405020304" pitchFamily="18" charset="0"/>
                      </a:endParaRPr>
                    </a:p>
                  </a:txBody>
                  <a:tcPr marL="68580" marR="68580" marT="0" marB="0"/>
                </a:tc>
              </a:tr>
              <a:tr h="411779">
                <a:tc>
                  <a:txBody>
                    <a:bodyPr/>
                    <a:p>
                      <a:pPr algn="just" marL="0" marR="0">
                        <a:spcBef>
                          <a:spcPts val="0"/>
                        </a:spcBef>
                        <a:spcAft>
                          <a:spcPts val="0"/>
                        </a:spcAft>
                      </a:pPr>
                      <a:r>
                        <a:rPr sz="2400" lang="en-US">
                          <a:effectLst/>
                        </a:rPr>
                        <a:t>5</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sKefason</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9,363</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125</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1.23</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2.11</a:t>
                      </a:r>
                      <a:endParaRPr dirty="0" sz="2400" lang="en-US">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p>
                      <a:pPr algn="r" marL="0" marR="0">
                        <a:spcBef>
                          <a:spcPts val="0"/>
                        </a:spcBef>
                        <a:spcAft>
                          <a:spcPts val="0"/>
                        </a:spcAft>
                      </a:pPr>
                      <a:r>
                        <a:rPr sz="2400" lang="en-US">
                          <a:effectLst/>
                        </a:rPr>
                        <a:t>-0.88</a:t>
                      </a:r>
                      <a:endParaRPr sz="2400" lang="en-US">
                        <a:effectLst/>
                        <a:latin typeface="Times New Roman" panose="02020603050405020304" pitchFamily="18" charset="0"/>
                        <a:ea typeface="Times New Roman" panose="02020603050405020304" pitchFamily="18" charset="0"/>
                      </a:endParaRPr>
                    </a:p>
                  </a:txBody>
                  <a:tcPr marL="68580" marR="68580" marT="0" marB="0"/>
                </a:tc>
              </a:tr>
              <a:tr h="411779">
                <a:tc>
                  <a:txBody>
                    <a:bodyPr/>
                    <a:p>
                      <a:pPr algn="just" marL="0" marR="0">
                        <a:spcBef>
                          <a:spcPts val="0"/>
                        </a:spcBef>
                        <a:spcAft>
                          <a:spcPts val="0"/>
                        </a:spcAft>
                      </a:pPr>
                      <a:r>
                        <a:rPr sz="2400" lang="en-US">
                          <a:effectLst/>
                        </a:rPr>
                        <a:t>6</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Savndaniel</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14,765</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314</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1.08</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3.71</a:t>
                      </a:r>
                      <a:endParaRPr dirty="0" sz="2400" lang="en-US">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p>
                      <a:pPr algn="r" marL="0" marR="0">
                        <a:spcBef>
                          <a:spcPts val="0"/>
                        </a:spcBef>
                        <a:spcAft>
                          <a:spcPts val="0"/>
                        </a:spcAft>
                      </a:pPr>
                      <a:r>
                        <a:rPr sz="2400" lang="en-US">
                          <a:effectLst/>
                        </a:rPr>
                        <a:t>-2.63</a:t>
                      </a:r>
                      <a:endParaRPr sz="2400" lang="en-US">
                        <a:effectLst/>
                        <a:latin typeface="Times New Roman" panose="02020603050405020304" pitchFamily="18" charset="0"/>
                        <a:ea typeface="Times New Roman" panose="02020603050405020304" pitchFamily="18" charset="0"/>
                      </a:endParaRPr>
                    </a:p>
                  </a:txBody>
                  <a:tcPr marL="68580" marR="68580" marT="0" marB="0"/>
                </a:tc>
              </a:tr>
              <a:tr h="411779">
                <a:tc>
                  <a:txBody>
                    <a:bodyPr/>
                    <a:p>
                      <a:pPr algn="just" marL="0" marR="0">
                        <a:spcBef>
                          <a:spcPts val="0"/>
                        </a:spcBef>
                        <a:spcAft>
                          <a:spcPts val="0"/>
                        </a:spcAft>
                      </a:pPr>
                      <a:r>
                        <a:rPr sz="2400" lang="en-US">
                          <a:effectLst/>
                        </a:rPr>
                        <a:t>7</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SaharaReporters</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374,5316</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21</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1.15</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3.08</a:t>
                      </a:r>
                      <a:endParaRPr dirty="0" sz="2400" lang="en-US">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p>
                      <a:pPr algn="r" marL="0" marR="0">
                        <a:spcBef>
                          <a:spcPts val="0"/>
                        </a:spcBef>
                        <a:spcAft>
                          <a:spcPts val="0"/>
                        </a:spcAft>
                      </a:pPr>
                      <a:r>
                        <a:rPr sz="2400" lang="en-US">
                          <a:effectLst/>
                        </a:rPr>
                        <a:t>-1.93</a:t>
                      </a:r>
                      <a:endParaRPr sz="2400" lang="en-US">
                        <a:effectLst/>
                        <a:latin typeface="Times New Roman" panose="02020603050405020304" pitchFamily="18" charset="0"/>
                        <a:ea typeface="Times New Roman" panose="02020603050405020304" pitchFamily="18" charset="0"/>
                      </a:endParaRPr>
                    </a:p>
                  </a:txBody>
                  <a:tcPr marL="68580" marR="68580" marT="0" marB="0"/>
                </a:tc>
              </a:tr>
              <a:tr h="411779">
                <a:tc>
                  <a:txBody>
                    <a:bodyPr/>
                    <a:p>
                      <a:pPr algn="just" marL="0" marR="0">
                        <a:spcBef>
                          <a:spcPts val="0"/>
                        </a:spcBef>
                        <a:spcAft>
                          <a:spcPts val="0"/>
                        </a:spcAft>
                      </a:pPr>
                      <a:r>
                        <a:rPr sz="2400" lang="en-US">
                          <a:effectLst/>
                        </a:rPr>
                        <a:t>8</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realFFK</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1,029,579</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5</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1.33</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3.33</a:t>
                      </a:r>
                      <a:endParaRPr dirty="0" sz="2400" lang="en-US">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p>
                      <a:pPr algn="r" marL="0" marR="0">
                        <a:spcBef>
                          <a:spcPts val="0"/>
                        </a:spcBef>
                        <a:spcAft>
                          <a:spcPts val="0"/>
                        </a:spcAft>
                      </a:pPr>
                      <a:r>
                        <a:rPr sz="2400" lang="en-US">
                          <a:effectLst/>
                        </a:rPr>
                        <a:t>-2.00</a:t>
                      </a:r>
                      <a:endParaRPr sz="2400" lang="en-US">
                        <a:effectLst/>
                        <a:latin typeface="Times New Roman" panose="02020603050405020304" pitchFamily="18" charset="0"/>
                        <a:ea typeface="Times New Roman" panose="02020603050405020304" pitchFamily="18" charset="0"/>
                      </a:endParaRPr>
                    </a:p>
                  </a:txBody>
                  <a:tcPr marL="68580" marR="68580" marT="0" marB="0"/>
                </a:tc>
              </a:tr>
              <a:tr h="411779">
                <a:tc>
                  <a:txBody>
                    <a:bodyPr/>
                    <a:p>
                      <a:pPr algn="just" marL="0" marR="0">
                        <a:spcBef>
                          <a:spcPts val="0"/>
                        </a:spcBef>
                        <a:spcAft>
                          <a:spcPts val="0"/>
                        </a:spcAft>
                      </a:pPr>
                      <a:r>
                        <a:rPr sz="2400" lang="en-US">
                          <a:effectLst/>
                        </a:rPr>
                        <a:t>9</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NkirukaNistoran</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30,243</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37</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1.21</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3.21</a:t>
                      </a:r>
                      <a:endParaRPr dirty="0" sz="2400" lang="en-US">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p>
                      <a:pPr algn="r" marL="0" marR="0">
                        <a:spcBef>
                          <a:spcPts val="0"/>
                        </a:spcBef>
                        <a:spcAft>
                          <a:spcPts val="0"/>
                        </a:spcAft>
                      </a:pPr>
                      <a:r>
                        <a:rPr sz="2400" lang="en-US">
                          <a:effectLst/>
                        </a:rPr>
                        <a:t>-2.00</a:t>
                      </a:r>
                      <a:endParaRPr sz="2400" lang="en-US">
                        <a:effectLst/>
                        <a:latin typeface="Times New Roman" panose="02020603050405020304" pitchFamily="18" charset="0"/>
                        <a:ea typeface="Times New Roman" panose="02020603050405020304" pitchFamily="18" charset="0"/>
                      </a:endParaRPr>
                    </a:p>
                  </a:txBody>
                  <a:tcPr marL="68580" marR="68580" marT="0" marB="0"/>
                </a:tc>
              </a:tr>
              <a:tr h="411779">
                <a:tc>
                  <a:txBody>
                    <a:bodyPr/>
                    <a:p>
                      <a:pPr algn="just" marL="0" marR="0">
                        <a:spcBef>
                          <a:spcPts val="0"/>
                        </a:spcBef>
                        <a:spcAft>
                          <a:spcPts val="0"/>
                        </a:spcAft>
                      </a:pPr>
                      <a:r>
                        <a:rPr sz="2400" lang="en-US">
                          <a:effectLst/>
                        </a:rPr>
                        <a:t>10</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just" marL="0" marR="0">
                        <a:spcBef>
                          <a:spcPts val="0"/>
                        </a:spcBef>
                        <a:spcAft>
                          <a:spcPts val="0"/>
                        </a:spcAft>
                      </a:pPr>
                      <a:r>
                        <a:rPr sz="2400" lang="en-US">
                          <a:effectLst/>
                        </a:rPr>
                        <a:t>AgorasBlog</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56,565</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20</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sz="2400" lang="en-US">
                          <a:effectLst/>
                        </a:rPr>
                        <a:t>1.18</a:t>
                      </a:r>
                      <a:endParaRPr sz="2400" lang="en-US">
                        <a:effectLst/>
                        <a:latin typeface="Times New Roman" panose="02020603050405020304" pitchFamily="18" charset="0"/>
                        <a:ea typeface="Times New Roman" panose="02020603050405020304" pitchFamily="18" charset="0"/>
                      </a:endParaRPr>
                    </a:p>
                  </a:txBody>
                  <a:tcPr marL="68580" marR="68580" marT="0" marB="0"/>
                </a:tc>
                <a:tc>
                  <a:txBody>
                    <a:bodyPr/>
                    <a:p>
                      <a:pPr algn="r" marL="0" marR="0">
                        <a:spcBef>
                          <a:spcPts val="0"/>
                        </a:spcBef>
                        <a:spcAft>
                          <a:spcPts val="0"/>
                        </a:spcAft>
                      </a:pPr>
                      <a:r>
                        <a:rPr dirty="0" sz="2400" lang="en-US">
                          <a:effectLst/>
                        </a:rPr>
                        <a:t>2.53</a:t>
                      </a:r>
                      <a:endParaRPr dirty="0" sz="2400" lang="en-US">
                        <a:effectLst/>
                        <a:latin typeface="Times New Roman" panose="02020603050405020304" pitchFamily="18" charset="0"/>
                        <a:ea typeface="Times New Roman" panose="02020603050405020304" pitchFamily="18" charset="0"/>
                      </a:endParaRPr>
                    </a:p>
                  </a:txBody>
                  <a:tcPr marL="68580" marR="68580" marT="0" marB="0">
                    <a:solidFill>
                      <a:srgbClr val="FFC000"/>
                    </a:solidFill>
                  </a:tcPr>
                </a:tc>
                <a:tc>
                  <a:txBody>
                    <a:bodyPr/>
                    <a:p>
                      <a:pPr algn="r" marL="0" marR="0">
                        <a:spcBef>
                          <a:spcPts val="0"/>
                        </a:spcBef>
                        <a:spcAft>
                          <a:spcPts val="0"/>
                        </a:spcAft>
                      </a:pPr>
                      <a:r>
                        <a:rPr dirty="0" sz="2400" lang="en-US">
                          <a:effectLst/>
                        </a:rPr>
                        <a:t>-1.35</a:t>
                      </a:r>
                      <a:endParaRPr dirty="0" sz="2400" lang="en-US">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86" name=""/>
        <p:cNvGrpSpPr/>
        <p:nvPr/>
      </p:nvGrpSpPr>
      <p:grpSpPr>
        <a:xfrm>
          <a:off x="0" y="0"/>
          <a:ext cx="0" cy="0"/>
          <a:chOff x="0" y="0"/>
          <a:chExt cx="0" cy="0"/>
        </a:xfrm>
      </p:grpSpPr>
      <p:sp>
        <p:nvSpPr>
          <p:cNvPr id="1048639" name="Title 1"/>
          <p:cNvSpPr>
            <a:spLocks noGrp="1"/>
          </p:cNvSpPr>
          <p:nvPr>
            <p:ph type="title"/>
          </p:nvPr>
        </p:nvSpPr>
        <p:spPr/>
        <p:txBody>
          <a:bodyPr>
            <a:normAutofit/>
          </a:bodyPr>
          <a:p>
            <a:r>
              <a:rPr b="1" dirty="0" i="1" lang="en-US">
                <a:effectLst/>
                <a:latin typeface="Times New Roman" panose="02020603050405020304" pitchFamily="18" charset="0"/>
                <a:ea typeface="Times New Roman" panose="02020603050405020304" pitchFamily="18" charset="0"/>
              </a:rPr>
              <a:t>Word Cloud Analysis of Fake news</a:t>
            </a:r>
            <a:endParaRPr dirty="0" lang="en-US"/>
          </a:p>
        </p:txBody>
      </p:sp>
      <p:sp>
        <p:nvSpPr>
          <p:cNvPr id="1048640" name="Rectangle 4"/>
          <p:cNvSpPr>
            <a:spLocks noChangeArrowheads="1"/>
          </p:cNvSpPr>
          <p:nvPr/>
        </p:nvSpPr>
        <p:spPr bwMode="auto">
          <a:xfrm>
            <a:off x="-1310289" y="1257117"/>
            <a:ext cx="16098344" cy="45719"/>
          </a:xfrm>
          <a:prstGeom prst="rect"/>
          <a:noFill/>
          <a:ln>
            <a:noFill/>
          </a:ln>
          <a:effectLst/>
        </p:spPr>
        <p:txBody>
          <a:bodyPr anchor="ctr" anchorCtr="0" bIns="45720" compatLnSpc="1" lIns="91440" numCol="1" rIns="91440" tIns="45720" vert="horz" wrap="square">
            <a:prstTxWarp prst="textNoShape"/>
            <a:spAutoFit/>
          </a:bodyPr>
          <a:p>
            <a:endParaRPr lang="en-US"/>
          </a:p>
        </p:txBody>
      </p:sp>
      <p:pic>
        <p:nvPicPr>
          <p:cNvPr id="2097162" name="Picture 4" descr="page1image43405584"/>
          <p:cNvPicPr>
            <a:picLocks noChangeAspect="1" noChangeArrowheads="1"/>
          </p:cNvPicPr>
          <p:nvPr/>
        </p:nvPicPr>
        <p:blipFill>
          <a:blip xmlns:r="http://schemas.openxmlformats.org/officeDocument/2006/relationships" r:embed="rId1" r:link=""/>
          <a:srcRect/>
          <a:stretch>
            <a:fillRect/>
          </a:stretch>
        </p:blipFill>
        <p:spPr bwMode="auto">
          <a:xfrm>
            <a:off x="838200" y="1257118"/>
            <a:ext cx="7244255" cy="5600882"/>
          </a:xfrm>
          <a:prstGeom prst="rect"/>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87" name=""/>
        <p:cNvGrpSpPr/>
        <p:nvPr/>
      </p:nvGrpSpPr>
      <p:grpSpPr>
        <a:xfrm>
          <a:off x="0" y="0"/>
          <a:ext cx="0" cy="0"/>
          <a:chOff x="0" y="0"/>
          <a:chExt cx="0" cy="0"/>
        </a:xfrm>
      </p:grpSpPr>
      <p:sp>
        <p:nvSpPr>
          <p:cNvPr id="1048641" name="Title 1"/>
          <p:cNvSpPr>
            <a:spLocks noGrp="1"/>
          </p:cNvSpPr>
          <p:nvPr>
            <p:ph type="title"/>
          </p:nvPr>
        </p:nvSpPr>
        <p:spPr/>
        <p:txBody>
          <a:bodyPr/>
          <a:p>
            <a:r>
              <a:rPr dirty="0" lang="en-US"/>
              <a:t>Summary of Findings</a:t>
            </a:r>
          </a:p>
        </p:txBody>
      </p:sp>
      <p:sp>
        <p:nvSpPr>
          <p:cNvPr id="1048642" name="Content Placeholder 2"/>
          <p:cNvSpPr>
            <a:spLocks noGrp="1"/>
          </p:cNvSpPr>
          <p:nvPr>
            <p:ph idx="1"/>
          </p:nvPr>
        </p:nvSpPr>
        <p:spPr/>
        <p:txBody>
          <a:bodyPr>
            <a:normAutofit fontScale="88636" lnSpcReduction="20000"/>
          </a:bodyPr>
          <a:p>
            <a:r>
              <a:rPr dirty="0" sz="4400" lang="en-US">
                <a:latin typeface="Times New Roman" panose="02020603050405020304" pitchFamily="18" charset="0"/>
                <a:ea typeface="Times New Roman" panose="02020603050405020304" pitchFamily="18" charset="0"/>
              </a:rPr>
              <a:t>Three </a:t>
            </a:r>
            <a:r>
              <a:rPr dirty="0" sz="4400" lang="en-US">
                <a:effectLst/>
                <a:latin typeface="Times New Roman" panose="02020603050405020304" pitchFamily="18" charset="0"/>
                <a:ea typeface="Times New Roman" panose="02020603050405020304" pitchFamily="18" charset="0"/>
              </a:rPr>
              <a:t> major  influencers  are  responsible for the creation and dissemination of fake news amongst others in the node.</a:t>
            </a:r>
            <a:r>
              <a:rPr dirty="0" sz="4400" lang="en-US">
                <a:effectLst/>
              </a:rPr>
              <a:t> </a:t>
            </a:r>
          </a:p>
          <a:p>
            <a:r>
              <a:rPr dirty="0" sz="4400" lang="en-US">
                <a:effectLst/>
                <a:latin typeface="Times New Roman" panose="02020603050405020304" pitchFamily="18" charset="0"/>
                <a:ea typeface="Times New Roman" panose="02020603050405020304" pitchFamily="18" charset="0"/>
              </a:rPr>
              <a:t>Fake news created and disseminated using twitter and containing the selected key words is minimal, hence  does not play much role in the crisis in the northern part of Nigeria. </a:t>
            </a:r>
            <a:endParaRPr dirty="0" sz="4400" lang="en-US"/>
          </a:p>
          <a:p>
            <a:endParaRPr dirty="0" sz="440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88" name=""/>
        <p:cNvGrpSpPr/>
        <p:nvPr/>
      </p:nvGrpSpPr>
      <p:grpSpPr>
        <a:xfrm>
          <a:off x="0" y="0"/>
          <a:ext cx="0" cy="0"/>
          <a:chOff x="0" y="0"/>
          <a:chExt cx="0" cy="0"/>
        </a:xfrm>
      </p:grpSpPr>
      <p:sp>
        <p:nvSpPr>
          <p:cNvPr id="1048643" name="Title 1"/>
          <p:cNvSpPr>
            <a:spLocks noGrp="1"/>
          </p:cNvSpPr>
          <p:nvPr>
            <p:ph type="title"/>
          </p:nvPr>
        </p:nvSpPr>
        <p:spPr/>
        <p:txBody>
          <a:bodyPr/>
          <a:p>
            <a:r>
              <a:rPr dirty="0" lang="en-US"/>
              <a:t>Summary of Findings</a:t>
            </a:r>
          </a:p>
        </p:txBody>
      </p:sp>
      <p:sp>
        <p:nvSpPr>
          <p:cNvPr id="1048644" name="Content Placeholder 2"/>
          <p:cNvSpPr>
            <a:spLocks noGrp="1"/>
          </p:cNvSpPr>
          <p:nvPr>
            <p:ph idx="1"/>
          </p:nvPr>
        </p:nvSpPr>
        <p:spPr/>
        <p:txBody>
          <a:bodyPr>
            <a:normAutofit/>
          </a:bodyPr>
          <a:p>
            <a:pPr indent="0" marL="0">
              <a:buNone/>
            </a:pPr>
            <a:r>
              <a:rPr dirty="0" sz="4400" lang="en-US">
                <a:effectLst/>
                <a:latin typeface="Times New Roman" panose="02020603050405020304" pitchFamily="18" charset="0"/>
                <a:ea typeface="Times New Roman" panose="02020603050405020304" pitchFamily="18" charset="0"/>
              </a:rPr>
              <a:t>The use of offensive, aggressive, exaggerating, and threatening words dominate the tweets in the node. </a:t>
            </a:r>
          </a:p>
          <a:p>
            <a:pPr indent="0" marL="0">
              <a:buNone/>
            </a:pPr>
            <a:endParaRPr dirty="0" sz="440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89" name=""/>
        <p:cNvGrpSpPr/>
        <p:nvPr/>
      </p:nvGrpSpPr>
      <p:grpSpPr>
        <a:xfrm>
          <a:off x="0" y="0"/>
          <a:ext cx="0" cy="0"/>
          <a:chOff x="0" y="0"/>
          <a:chExt cx="0" cy="0"/>
        </a:xfrm>
      </p:grpSpPr>
      <p:sp>
        <p:nvSpPr>
          <p:cNvPr id="1048645" name="Title 1"/>
          <p:cNvSpPr>
            <a:spLocks noGrp="1"/>
          </p:cNvSpPr>
          <p:nvPr>
            <p:ph type="title"/>
          </p:nvPr>
        </p:nvSpPr>
        <p:spPr>
          <a:xfrm>
            <a:off x="838200" y="18256"/>
            <a:ext cx="10515600" cy="990738"/>
          </a:xfrm>
        </p:spPr>
        <p:txBody>
          <a:bodyPr>
            <a:normAutofit/>
          </a:bodyPr>
          <a:p>
            <a:r>
              <a:rPr b="1" dirty="0" lang="en-US">
                <a:effectLst/>
                <a:latin typeface="Times Roman" pitchFamily="2" charset="0"/>
                <a:ea typeface="Times New Roman" panose="02020603050405020304" pitchFamily="18" charset="0"/>
                <a:cs typeface="Times Roman" pitchFamily="2" charset="0"/>
              </a:rPr>
              <a:t>Recommendation</a:t>
            </a:r>
            <a:endParaRPr dirty="0" lang="en-US"/>
          </a:p>
        </p:txBody>
      </p:sp>
      <p:sp>
        <p:nvSpPr>
          <p:cNvPr id="1048646" name="Content Placeholder 2"/>
          <p:cNvSpPr>
            <a:spLocks noGrp="1"/>
          </p:cNvSpPr>
          <p:nvPr>
            <p:ph idx="1"/>
          </p:nvPr>
        </p:nvSpPr>
        <p:spPr>
          <a:xfrm>
            <a:off x="693683" y="851338"/>
            <a:ext cx="10660117" cy="5325625"/>
          </a:xfrm>
        </p:spPr>
        <p:txBody>
          <a:bodyPr>
            <a:noAutofit/>
          </a:bodyPr>
          <a:p>
            <a:pPr>
              <a:buFont typeface="Wingdings" pitchFamily="2" charset="2"/>
              <a:buChar char="ü"/>
            </a:pPr>
            <a:r>
              <a:rPr dirty="0" sz="4400" lang="en-US">
                <a:effectLst/>
                <a:latin typeface="Times New Roman" panose="02020603050405020304" pitchFamily="18" charset="0"/>
                <a:ea typeface="Times New Roman" panose="02020603050405020304" pitchFamily="18" charset="0"/>
              </a:rPr>
              <a:t>Government and other relevant stakeholders should  identify  and monitor  the tweets of major  influencers in a node to debunk fake news  and be more proactive to establish the facts. </a:t>
            </a:r>
          </a:p>
          <a:p>
            <a:pPr>
              <a:buFont typeface="Wingdings" pitchFamily="2" charset="2"/>
              <a:buChar char="ü"/>
            </a:pPr>
            <a:r>
              <a:rPr dirty="0" sz="4000" lang="en-US">
                <a:effectLst/>
                <a:latin typeface="Times New Roman" panose="02020603050405020304" pitchFamily="18" charset="0"/>
                <a:ea typeface="Times New Roman" panose="02020603050405020304" pitchFamily="18" charset="0"/>
              </a:rPr>
              <a:t>put in place a system of accountability for fake news that has defamed or caused conflict in the society. </a:t>
            </a:r>
          </a:p>
          <a:p>
            <a:pPr indent="0" marL="0">
              <a:buNone/>
            </a:pPr>
            <a:endParaRPr dirty="0" sz="440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90" name=""/>
        <p:cNvGrpSpPr/>
        <p:nvPr/>
      </p:nvGrpSpPr>
      <p:grpSpPr>
        <a:xfrm>
          <a:off x="0" y="0"/>
          <a:ext cx="0" cy="0"/>
          <a:chOff x="0" y="0"/>
          <a:chExt cx="0" cy="0"/>
        </a:xfrm>
      </p:grpSpPr>
      <p:sp>
        <p:nvSpPr>
          <p:cNvPr id="1048647" name="Title 1"/>
          <p:cNvSpPr>
            <a:spLocks noGrp="1"/>
          </p:cNvSpPr>
          <p:nvPr>
            <p:ph type="title"/>
          </p:nvPr>
        </p:nvSpPr>
        <p:spPr/>
        <p:txBody>
          <a:bodyPr/>
          <a:p>
            <a:endParaRPr lang="en-US"/>
          </a:p>
        </p:txBody>
      </p:sp>
      <p:sp>
        <p:nvSpPr>
          <p:cNvPr id="1048648" name="Content Placeholder 2"/>
          <p:cNvSpPr>
            <a:spLocks noGrp="1"/>
          </p:cNvSpPr>
          <p:nvPr>
            <p:ph idx="1"/>
          </p:nvPr>
        </p:nvSpPr>
        <p:spPr/>
        <p:txBody>
          <a:bodyPr>
            <a:normAutofit/>
          </a:bodyPr>
          <a:p>
            <a:pPr algn="ctr" indent="0" marL="0">
              <a:buNone/>
            </a:pPr>
            <a:r>
              <a:rPr b="1" dirty="0" sz="8800" lang="en-US">
                <a:latin typeface="Bradley Hand" pitchFamily="2" charset="77"/>
              </a:rPr>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597" name="Content Placeholder 2"/>
          <p:cNvSpPr>
            <a:spLocks noGrp="1"/>
          </p:cNvSpPr>
          <p:nvPr>
            <p:ph idx="1"/>
          </p:nvPr>
        </p:nvSpPr>
        <p:spPr>
          <a:xfrm>
            <a:off x="4657725" y="812800"/>
            <a:ext cx="7243763" cy="5459413"/>
          </a:xfrm>
        </p:spPr>
        <p:txBody>
          <a:bodyPr>
            <a:normAutofit/>
          </a:bodyPr>
          <a:p>
            <a:pPr indent="0" marL="0">
              <a:buNone/>
            </a:pPr>
            <a:r>
              <a:rPr dirty="0" sz="4400" i="1" lang="en-US">
                <a:effectLst/>
                <a:latin typeface="Times New Roman" panose="02020603050405020304" pitchFamily="18" charset="0"/>
                <a:ea typeface="Times New Roman" panose="02020603050405020304" pitchFamily="18" charset="0"/>
              </a:rPr>
              <a:t>Social media has become a powerful tool for the creation and dissemination of fake news at a tremendous speed to a large audience with very little or no cost to the creator or disseminator.</a:t>
            </a:r>
            <a:r>
              <a:rPr dirty="0" sz="4400" lang="en-US">
                <a:effectLst/>
                <a:latin typeface="Times New Roman" panose="02020603050405020304" pitchFamily="18" charset="0"/>
                <a:ea typeface="Times New Roman" panose="02020603050405020304" pitchFamily="18" charset="0"/>
              </a:rPr>
              <a:t> </a:t>
            </a:r>
            <a:endParaRPr dirty="0" sz="4400" lang="en-US"/>
          </a:p>
        </p:txBody>
      </p:sp>
      <p:pic>
        <p:nvPicPr>
          <p:cNvPr id="2097152" name="Picture 4" descr="What is a good question? | Dragonfly Training"/>
          <p:cNvPicPr>
            <a:picLocks noChangeAspect="1" noChangeArrowheads="1"/>
          </p:cNvPicPr>
          <p:nvPr/>
        </p:nvPicPr>
        <p:blipFill>
          <a:blip xmlns:r="http://schemas.openxmlformats.org/officeDocument/2006/relationships" r:embed="rId1"/>
          <a:srcRect/>
          <a:stretch>
            <a:fillRect/>
          </a:stretch>
        </p:blipFill>
        <p:spPr bwMode="auto">
          <a:xfrm>
            <a:off x="952500" y="1057275"/>
            <a:ext cx="2857500" cy="2857500"/>
          </a:xfrm>
          <a:prstGeom prst="rect"/>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598" name="Title 1"/>
          <p:cNvSpPr>
            <a:spLocks noGrp="1"/>
          </p:cNvSpPr>
          <p:nvPr>
            <p:ph type="title"/>
          </p:nvPr>
        </p:nvSpPr>
        <p:spPr/>
        <p:txBody>
          <a:bodyPr>
            <a:normAutofit/>
          </a:bodyPr>
          <a:p>
            <a:r>
              <a:rPr b="1" dirty="0" sz="4800" lang="en-US">
                <a:effectLst/>
                <a:latin typeface="Times New Roman" panose="02020603050405020304" pitchFamily="18" charset="0"/>
                <a:ea typeface="Times New Roman" panose="02020603050405020304" pitchFamily="18" charset="0"/>
              </a:rPr>
              <a:t>Concept and definition of fake news</a:t>
            </a:r>
            <a:r>
              <a:rPr dirty="0" sz="4800" lang="en-US">
                <a:effectLst/>
              </a:rPr>
              <a:t> </a:t>
            </a:r>
            <a:endParaRPr dirty="0" sz="4800" lang="en-US"/>
          </a:p>
        </p:txBody>
      </p:sp>
      <p:sp>
        <p:nvSpPr>
          <p:cNvPr id="1048599" name="Content Placeholder 2"/>
          <p:cNvSpPr>
            <a:spLocks noGrp="1"/>
          </p:cNvSpPr>
          <p:nvPr>
            <p:ph idx="1"/>
          </p:nvPr>
        </p:nvSpPr>
        <p:spPr/>
        <p:txBody>
          <a:bodyPr>
            <a:normAutofit/>
          </a:bodyPr>
          <a:p>
            <a:pPr indent="0" marL="0">
              <a:buNone/>
            </a:pPr>
            <a:r>
              <a:rPr dirty="0" sz="4400" lang="en-US">
                <a:effectLst/>
                <a:latin typeface="Times New Roman" panose="02020603050405020304" pitchFamily="18" charset="0"/>
                <a:ea typeface="Times New Roman" panose="02020603050405020304" pitchFamily="18" charset="0"/>
              </a:rPr>
              <a:t>Scholars have argued that fake news is distinct from other terms even though they are closely related in meaning and sometimes overlapping.  </a:t>
            </a:r>
            <a:endParaRPr dirty="0" sz="440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00" name="Title 1"/>
          <p:cNvSpPr>
            <a:spLocks noGrp="1"/>
          </p:cNvSpPr>
          <p:nvPr>
            <p:ph type="title"/>
          </p:nvPr>
        </p:nvSpPr>
        <p:spPr/>
        <p:txBody>
          <a:bodyPr>
            <a:normAutofit/>
          </a:bodyPr>
          <a:p>
            <a:pPr marL="0" marR="0">
              <a:lnSpc>
                <a:spcPts val="1400"/>
              </a:lnSpc>
              <a:spcBef>
                <a:spcPts val="0"/>
              </a:spcBef>
              <a:spcAft>
                <a:spcPts val="0"/>
              </a:spcAft>
            </a:pPr>
            <a:r>
              <a:rPr b="1" dirty="0" sz="4800" lang="en-US">
                <a:effectLst/>
                <a:latin typeface="Times New Roman" panose="02020603050405020304" pitchFamily="18" charset="0"/>
                <a:ea typeface="Times New Roman" panose="02020603050405020304" pitchFamily="18" charset="0"/>
              </a:rPr>
              <a:t>Consequence of Fake News</a:t>
            </a:r>
            <a:endParaRPr dirty="0" sz="4800" lang="en-US">
              <a:effectLst/>
              <a:latin typeface="Times New Roman" panose="02020603050405020304" pitchFamily="18" charset="0"/>
              <a:ea typeface="Times New Roman" panose="02020603050405020304" pitchFamily="18" charset="0"/>
            </a:endParaRPr>
          </a:p>
        </p:txBody>
      </p:sp>
      <p:sp>
        <p:nvSpPr>
          <p:cNvPr id="1048601" name="Content Placeholder 2"/>
          <p:cNvSpPr>
            <a:spLocks noGrp="1"/>
          </p:cNvSpPr>
          <p:nvPr>
            <p:ph idx="1"/>
          </p:nvPr>
        </p:nvSpPr>
        <p:spPr/>
        <p:txBody>
          <a:bodyPr>
            <a:normAutofit/>
          </a:bodyPr>
          <a:p>
            <a:pPr algn="just" indent="0" marL="0">
              <a:buNone/>
            </a:pPr>
            <a:r>
              <a:rPr dirty="0" sz="4400" lang="en-US">
                <a:effectLst/>
                <a:latin typeface="Times New Roman" panose="02020603050405020304" pitchFamily="18" charset="0"/>
                <a:ea typeface="Times New Roman" panose="02020603050405020304" pitchFamily="18" charset="0"/>
              </a:rPr>
              <a:t>Fake news is a serious threat in the society, they can result to loss of lives and properties, confusion in the society</a:t>
            </a:r>
          </a:p>
          <a:p>
            <a:pPr algn="just" indent="0" marL="0">
              <a:buNone/>
            </a:pPr>
            <a:r>
              <a:rPr dirty="0" sz="4400" lang="en-US">
                <a:latin typeface="Times New Roman" panose="02020603050405020304" pitchFamily="18" charset="0"/>
                <a:ea typeface="Times New Roman" panose="02020603050405020304" pitchFamily="18" charset="0"/>
              </a:rPr>
              <a:t>It is also </a:t>
            </a:r>
            <a:r>
              <a:rPr dirty="0" sz="4400" lang="en-US">
                <a:effectLst/>
                <a:latin typeface="Times New Roman" panose="02020603050405020304" pitchFamily="18" charset="0"/>
                <a:ea typeface="Times New Roman" panose="02020603050405020304" pitchFamily="18" charset="0"/>
              </a:rPr>
              <a:t>a threat to democracy,</a:t>
            </a:r>
            <a:r>
              <a:rPr dirty="0" sz="4400" lang="en-US">
                <a:effectLst/>
                <a:latin typeface="Helvetica" pitchFamily="2" charset="0"/>
                <a:ea typeface="Times New Roman" panose="02020603050405020304" pitchFamily="18" charset="0"/>
                <a:cs typeface="Helvetica" pitchFamily="2" charset="0"/>
              </a:rPr>
              <a:t> </a:t>
            </a:r>
            <a:r>
              <a:rPr dirty="0" sz="4400" lang="en-US">
                <a:effectLst/>
                <a:latin typeface="Times New Roman" panose="02020603050405020304" pitchFamily="18" charset="0"/>
                <a:ea typeface="Times New Roman" panose="02020603050405020304" pitchFamily="18" charset="0"/>
              </a:rPr>
              <a:t>public health as well as question the credibility of governments and public institutions.</a:t>
            </a:r>
            <a:r>
              <a:rPr dirty="0" sz="4400" lang="en-US">
                <a:effectLst/>
              </a:rPr>
              <a:t> </a:t>
            </a:r>
            <a:endParaRPr dirty="0" sz="440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sp>
        <p:nvSpPr>
          <p:cNvPr id="1048602" name="Title 1"/>
          <p:cNvSpPr>
            <a:spLocks noGrp="1"/>
          </p:cNvSpPr>
          <p:nvPr>
            <p:ph type="title"/>
          </p:nvPr>
        </p:nvSpPr>
        <p:spPr>
          <a:xfrm>
            <a:off x="926306" y="0"/>
            <a:ext cx="10515600" cy="1325563"/>
          </a:xfrm>
        </p:spPr>
        <p:txBody>
          <a:bodyPr/>
          <a:p>
            <a:pPr algn="ctr"/>
            <a:r>
              <a:rPr dirty="0" lang="en-US"/>
              <a:t>Closely Related Concepts</a:t>
            </a:r>
          </a:p>
        </p:txBody>
      </p:sp>
      <p:graphicFrame>
        <p:nvGraphicFramePr>
          <p:cNvPr id="4194304" name="Content Placeholder 3"/>
          <p:cNvGraphicFramePr>
            <a:graphicFrameLocks noGrp="1"/>
          </p:cNvGraphicFramePr>
          <p:nvPr>
            <p:ph idx="1"/>
          </p:nvPr>
        </p:nvGraphicFramePr>
        <p:xfrm>
          <a:off x="838198" y="942975"/>
          <a:ext cx="10834689" cy="5915025"/>
        </p:xfrm>
        <a:graphic>
          <a:graphicData uri="http://schemas.openxmlformats.org/drawingml/2006/diagram">
            <dgm:relIds xmlns:dgm="http://schemas.openxmlformats.org/drawingml/2006/diagram" xmlns:r="http://schemas.openxmlformats.org/officeDocument/2006/relationships" r:dm="rId2" r:lo="rId1" r:qs="rId5" r:cs="rId4"/>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603" name="Title 1"/>
          <p:cNvSpPr>
            <a:spLocks noGrp="1"/>
          </p:cNvSpPr>
          <p:nvPr>
            <p:ph type="title"/>
          </p:nvPr>
        </p:nvSpPr>
        <p:spPr/>
        <p:txBody>
          <a:bodyPr/>
          <a:p>
            <a:endParaRPr lang="en-US"/>
          </a:p>
        </p:txBody>
      </p:sp>
      <p:sp>
        <p:nvSpPr>
          <p:cNvPr id="1048604" name="Content Placeholder 2"/>
          <p:cNvSpPr>
            <a:spLocks noGrp="1"/>
          </p:cNvSpPr>
          <p:nvPr>
            <p:ph idx="1"/>
          </p:nvPr>
        </p:nvSpPr>
        <p:spPr/>
        <p:txBody>
          <a:bodyPr>
            <a:normAutofit fontScale="97727" lnSpcReduction="10000"/>
          </a:bodyPr>
          <a:p>
            <a:pPr indent="0" marL="0">
              <a:buNone/>
            </a:pPr>
            <a:r>
              <a:rPr dirty="0" sz="4400" lang="en-US">
                <a:effectLst/>
                <a:latin typeface="Times New Roman" panose="02020603050405020304" pitchFamily="18" charset="0"/>
                <a:ea typeface="Times New Roman" panose="02020603050405020304" pitchFamily="18" charset="0"/>
              </a:rPr>
              <a:t>The boundary between each of these terms is ambiguous, and sometimes used interchangeably in some cases. </a:t>
            </a:r>
          </a:p>
          <a:p>
            <a:pPr indent="0" marL="0">
              <a:buNone/>
            </a:pPr>
            <a:r>
              <a:rPr dirty="0" sz="4400" lang="en-US">
                <a:effectLst/>
                <a:latin typeface="Times New Roman" panose="02020603050405020304" pitchFamily="18" charset="0"/>
                <a:ea typeface="Times New Roman" panose="02020603050405020304" pitchFamily="18" charset="0"/>
              </a:rPr>
              <a:t>The lack of agreement of what constitutes fake news has also resulted in the non-acceptance of a single universal definition of fake news  </a:t>
            </a:r>
            <a:endParaRPr dirty="0" sz="440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605" name="Title 1"/>
          <p:cNvSpPr>
            <a:spLocks noGrp="1"/>
          </p:cNvSpPr>
          <p:nvPr>
            <p:ph type="title"/>
          </p:nvPr>
        </p:nvSpPr>
        <p:spPr>
          <a:xfrm>
            <a:off x="673892" y="0"/>
            <a:ext cx="10515600" cy="1325563"/>
          </a:xfrm>
        </p:spPr>
        <p:txBody>
          <a:bodyPr>
            <a:normAutofit/>
          </a:bodyPr>
          <a:p>
            <a:r>
              <a:rPr b="1" dirty="0" sz="4800" lang="en-US"/>
              <a:t>Definition of Fake News</a:t>
            </a:r>
          </a:p>
        </p:txBody>
      </p:sp>
      <p:sp>
        <p:nvSpPr>
          <p:cNvPr id="1048606" name="Content Placeholder 2"/>
          <p:cNvSpPr>
            <a:spLocks noGrp="1"/>
          </p:cNvSpPr>
          <p:nvPr>
            <p:ph idx="1"/>
          </p:nvPr>
        </p:nvSpPr>
        <p:spPr>
          <a:xfrm>
            <a:off x="509586" y="1357312"/>
            <a:ext cx="10844213" cy="5135563"/>
          </a:xfrm>
        </p:spPr>
        <p:txBody>
          <a:bodyPr>
            <a:normAutofit fontScale="79545" lnSpcReduction="20000"/>
          </a:bodyPr>
          <a:p>
            <a:pPr indent="0" marL="0">
              <a:buNone/>
            </a:pPr>
            <a:r>
              <a:rPr dirty="0" sz="5200" lang="en-US">
                <a:effectLst/>
                <a:latin typeface="Times New Roman" panose="02020603050405020304" pitchFamily="18" charset="0"/>
                <a:ea typeface="Times New Roman" panose="02020603050405020304" pitchFamily="18" charset="0"/>
              </a:rPr>
              <a:t>Conroy </a:t>
            </a:r>
            <a:r>
              <a:rPr dirty="0" sz="5200" lang="en-US" err="1">
                <a:effectLst/>
                <a:latin typeface="Times New Roman" panose="02020603050405020304" pitchFamily="18" charset="0"/>
                <a:ea typeface="Times New Roman" panose="02020603050405020304" pitchFamily="18" charset="0"/>
              </a:rPr>
              <a:t>et.al</a:t>
            </a:r>
            <a:r>
              <a:rPr dirty="0" sz="5200" lang="en-US">
                <a:effectLst/>
                <a:latin typeface="Times New Roman" panose="02020603050405020304" pitchFamily="18" charset="0"/>
                <a:ea typeface="Times New Roman" panose="02020603050405020304" pitchFamily="18" charset="0"/>
              </a:rPr>
              <a:t> (2015), described fake news to be news articles that are </a:t>
            </a:r>
            <a:r>
              <a:rPr b="1" dirty="0" sz="5200" lang="en-US">
                <a:solidFill>
                  <a:srgbClr val="FF0000"/>
                </a:solidFill>
                <a:effectLst/>
                <a:latin typeface="Times New Roman" panose="02020603050405020304" pitchFamily="18" charset="0"/>
                <a:ea typeface="Times New Roman" panose="02020603050405020304" pitchFamily="18" charset="0"/>
              </a:rPr>
              <a:t>purposely</a:t>
            </a:r>
            <a:r>
              <a:rPr dirty="0" sz="5200" lang="en-US">
                <a:effectLst/>
                <a:latin typeface="Times New Roman" panose="02020603050405020304" pitchFamily="18" charset="0"/>
                <a:ea typeface="Times New Roman" panose="02020603050405020304" pitchFamily="18" charset="0"/>
              </a:rPr>
              <a:t> and </a:t>
            </a:r>
            <a:r>
              <a:rPr b="1" dirty="0" sz="5200" lang="en-US">
                <a:solidFill>
                  <a:srgbClr val="FF0000"/>
                </a:solidFill>
                <a:effectLst/>
                <a:latin typeface="Times New Roman" panose="02020603050405020304" pitchFamily="18" charset="0"/>
                <a:ea typeface="Times New Roman" panose="02020603050405020304" pitchFamily="18" charset="0"/>
              </a:rPr>
              <a:t>verifiably</a:t>
            </a:r>
            <a:r>
              <a:rPr dirty="0" sz="5200" lang="en-US">
                <a:effectLst/>
                <a:latin typeface="Times New Roman" panose="02020603050405020304" pitchFamily="18" charset="0"/>
                <a:ea typeface="Times New Roman" panose="02020603050405020304" pitchFamily="18" charset="0"/>
              </a:rPr>
              <a:t> </a:t>
            </a:r>
            <a:r>
              <a:rPr dirty="0" sz="5200" lang="en-US">
                <a:solidFill>
                  <a:srgbClr val="FF0000"/>
                </a:solidFill>
                <a:effectLst/>
                <a:latin typeface="Times New Roman" panose="02020603050405020304" pitchFamily="18" charset="0"/>
                <a:ea typeface="Times New Roman" panose="02020603050405020304" pitchFamily="18" charset="0"/>
              </a:rPr>
              <a:t>false</a:t>
            </a:r>
            <a:r>
              <a:rPr dirty="0" sz="5200" lang="en-US">
                <a:effectLst/>
                <a:latin typeface="Times New Roman" panose="02020603050405020304" pitchFamily="18" charset="0"/>
                <a:ea typeface="Times New Roman" panose="02020603050405020304" pitchFamily="18" charset="0"/>
              </a:rPr>
              <a:t>, with the sole aim and purpose to possibly mislead readers. </a:t>
            </a:r>
          </a:p>
          <a:p>
            <a:pPr indent="0" marL="0">
              <a:buNone/>
            </a:pPr>
            <a:endParaRPr dirty="0" sz="4400" lang="en-US">
              <a:latin typeface="Times New Roman" panose="02020603050405020304" pitchFamily="18" charset="0"/>
              <a:ea typeface="Times New Roman" panose="02020603050405020304" pitchFamily="18" charset="0"/>
            </a:endParaRPr>
          </a:p>
          <a:p>
            <a:pPr indent="0" marL="0">
              <a:buNone/>
            </a:pPr>
            <a:r>
              <a:rPr dirty="0" sz="5200" lang="en-US" err="1">
                <a:effectLst/>
                <a:latin typeface="Times New Roman" panose="02020603050405020304" pitchFamily="18" charset="0"/>
                <a:ea typeface="Times New Roman" panose="02020603050405020304" pitchFamily="18" charset="0"/>
              </a:rPr>
              <a:t>Allcott</a:t>
            </a:r>
            <a:r>
              <a:rPr dirty="0" sz="5200" lang="en-US">
                <a:effectLst/>
                <a:latin typeface="Times New Roman" panose="02020603050405020304" pitchFamily="18" charset="0"/>
                <a:ea typeface="Times New Roman" panose="02020603050405020304" pitchFamily="18" charset="0"/>
              </a:rPr>
              <a:t> and Gentzkow (2017), defines fake news to be news articles that are </a:t>
            </a:r>
            <a:r>
              <a:rPr b="1" dirty="0" sz="5200" lang="en-US">
                <a:effectLst/>
                <a:latin typeface="Times New Roman" panose="02020603050405020304" pitchFamily="18" charset="0"/>
                <a:ea typeface="Times New Roman" panose="02020603050405020304" pitchFamily="18" charset="0"/>
              </a:rPr>
              <a:t>intentionally</a:t>
            </a:r>
            <a:r>
              <a:rPr dirty="0" sz="5200" lang="en-US">
                <a:effectLst/>
                <a:latin typeface="Times New Roman" panose="02020603050405020304" pitchFamily="18" charset="0"/>
                <a:ea typeface="Times New Roman" panose="02020603050405020304" pitchFamily="18" charset="0"/>
              </a:rPr>
              <a:t> and </a:t>
            </a:r>
            <a:r>
              <a:rPr b="1" dirty="0" sz="5200" lang="en-US">
                <a:effectLst/>
                <a:latin typeface="Times New Roman" panose="02020603050405020304" pitchFamily="18" charset="0"/>
                <a:ea typeface="Times New Roman" panose="02020603050405020304" pitchFamily="18" charset="0"/>
              </a:rPr>
              <a:t>verifiably false</a:t>
            </a:r>
            <a:r>
              <a:rPr dirty="0" sz="5200" lang="en-US">
                <a:effectLst/>
                <a:latin typeface="Times New Roman" panose="02020603050405020304" pitchFamily="18" charset="0"/>
                <a:ea typeface="Times New Roman" panose="02020603050405020304" pitchFamily="18" charset="0"/>
              </a:rPr>
              <a:t>, and could mislead readers. </a:t>
            </a:r>
          </a:p>
          <a:p>
            <a:pPr indent="0" marL="0">
              <a:buNone/>
            </a:pPr>
            <a:r>
              <a:rPr dirty="0" sz="4400" lang="en-US">
                <a:effectLst/>
                <a:latin typeface="Times New Roman" panose="02020603050405020304" pitchFamily="18" charset="0"/>
                <a:ea typeface="Times New Roman" panose="02020603050405020304" pitchFamily="18" charset="0"/>
              </a:rPr>
              <a:t> </a:t>
            </a:r>
            <a:endParaRPr dirty="0" sz="4400" lang="en-US"/>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Macintosh PowerPoint</Application>
  <ScaleCrop>0</ScaleCrop>
  <LinksUpToDate>0</LinksUpToDate>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itle>Analysis of Twitter Dataset for Identification of Influencers of Fake News Within Nodes by</dc:title>
  <dc:creator>Microsoft Office User</dc:creator>
  <cp:lastModifiedBy>Microsoft Office User</cp:lastModifiedBy>
  <dcterms:created xsi:type="dcterms:W3CDTF">2023-02-18T09:11:35Z</dcterms:created>
  <dcterms:modified xsi:type="dcterms:W3CDTF">2023-02-23T18:21:50Z</dcterms:modified>
</cp:coreProperties>
</file>